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8" r:id="rId3"/>
    <p:sldId id="259" r:id="rId4"/>
    <p:sldId id="268" r:id="rId5"/>
    <p:sldId id="269" r:id="rId6"/>
    <p:sldId id="270" r:id="rId7"/>
    <p:sldId id="272" r:id="rId8"/>
    <p:sldId id="273" r:id="rId9"/>
    <p:sldId id="274" r:id="rId10"/>
    <p:sldId id="275" r:id="rId11"/>
    <p:sldId id="277" r:id="rId12"/>
    <p:sldId id="278" r:id="rId13"/>
    <p:sldId id="279" r:id="rId14"/>
    <p:sldId id="286" r:id="rId15"/>
    <p:sldId id="280" r:id="rId16"/>
    <p:sldId id="281" r:id="rId17"/>
    <p:sldId id="282" r:id="rId18"/>
    <p:sldId id="283" r:id="rId19"/>
    <p:sldId id="287" r:id="rId20"/>
    <p:sldId id="284" r:id="rId21"/>
    <p:sldId id="285" r:id="rId22"/>
    <p:sldId id="276" r:id="rId23"/>
    <p:sldId id="288" r:id="rId24"/>
    <p:sldId id="26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66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6E20654-0B6D-4B1E-BCE8-51F629C58949}" type="datetimeFigureOut">
              <a:rPr lang="en-US" smtClean="0"/>
              <a:t>6/27/2011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CC316B5-EA72-426F-B453-DD14A231C9B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68C4B7-93E5-47D1-A565-F072B10B5476}" type="datetimeFigureOut">
              <a:rPr lang="en-US" smtClean="0"/>
              <a:pPr/>
              <a:t>6/27/2011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2C6F9A-60C4-411D-B59E-D1C916C05D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2C6F9A-60C4-411D-B59E-D1C916C05D0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2C6F9A-60C4-411D-B59E-D1C916C05D0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2C6F9A-60C4-411D-B59E-D1C916C05D0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2C6F9A-60C4-411D-B59E-D1C916C05D0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2C6F9A-60C4-411D-B59E-D1C916C05D0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2C6F9A-60C4-411D-B59E-D1C916C05D0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02BE36-CD1E-4CCB-A1FE-A2D54C87ED9F}"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2BE36-CD1E-4CCB-A1FE-A2D54C87ED9F}"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2BE36-CD1E-4CCB-A1FE-A2D54C87ED9F}"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2BE36-CD1E-4CCB-A1FE-A2D54C87ED9F}"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2BE36-CD1E-4CCB-A1FE-A2D54C87ED9F}"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02BE36-CD1E-4CCB-A1FE-A2D54C87ED9F}"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02BE36-CD1E-4CCB-A1FE-A2D54C87ED9F}" type="datetimeFigureOut">
              <a:rPr lang="en-US" smtClean="0"/>
              <a:pPr/>
              <a:t>6/27/2011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02BE36-CD1E-4CCB-A1FE-A2D54C87ED9F}" type="datetimeFigureOut">
              <a:rPr lang="en-US" smtClean="0"/>
              <a:pPr/>
              <a:t>6/27/2011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2BE36-CD1E-4CCB-A1FE-A2D54C87ED9F}" type="datetimeFigureOut">
              <a:rPr lang="en-US" smtClean="0"/>
              <a:pPr/>
              <a:t>6/27/2011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2BE36-CD1E-4CCB-A1FE-A2D54C87ED9F}"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2BE36-CD1E-4CCB-A1FE-A2D54C87ED9F}"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6E896-1DAA-414C-AB95-87885E27CB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2BE36-CD1E-4CCB-A1FE-A2D54C87ED9F}" type="datetimeFigureOut">
              <a:rPr lang="en-US" smtClean="0"/>
              <a:pPr/>
              <a:t>6/27/2011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6E896-1DAA-414C-AB95-87885E27CB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Brigid.GOSS.PPT222.jpg"/>
          <p:cNvPicPr>
            <a:picLocks noChangeAspect="1"/>
          </p:cNvPicPr>
          <p:nvPr/>
        </p:nvPicPr>
        <p:blipFill>
          <a:blip r:embed="rId3" cstate="print"/>
          <a:stretch>
            <a:fillRect/>
          </a:stretch>
        </p:blipFill>
        <p:spPr>
          <a:xfrm>
            <a:off x="76200" y="76200"/>
            <a:ext cx="8926287" cy="6705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a:prstGeom prst="rect">
            <a:avLst/>
          </a:prstGeom>
          <a:ln>
            <a:noFill/>
          </a:ln>
          <a:effectLst>
            <a:outerShdw blurRad="292100" dist="139700" dir="2700000" algn="tl" rotWithShape="0">
              <a:srgbClr val="333333">
                <a:alpha val="65000"/>
              </a:srgbClr>
            </a:outerShdw>
          </a:effectLst>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ICWA Protections</a:t>
            </a:r>
            <a:endParaRPr lang="en-US" sz="3000" b="1" dirty="0">
              <a:solidFill>
                <a:schemeClr val="accent1">
                  <a:lumMod val="75000"/>
                </a:schemeClr>
              </a:solidFill>
            </a:endParaRPr>
          </a:p>
        </p:txBody>
      </p:sp>
      <p:sp>
        <p:nvSpPr>
          <p:cNvPr id="12" name="Subtitle 11"/>
          <p:cNvSpPr>
            <a:spLocks noGrp="1"/>
          </p:cNvSpPr>
          <p:nvPr>
            <p:ph type="subTitle" idx="1"/>
          </p:nvPr>
        </p:nvSpPr>
        <p:spPr>
          <a:xfrm>
            <a:off x="1371600" y="1752600"/>
            <a:ext cx="7162800" cy="4572000"/>
          </a:xfrm>
        </p:spPr>
        <p:txBody>
          <a:bodyPr>
            <a:normAutofit/>
          </a:bodyPr>
          <a:lstStyle/>
          <a:p>
            <a:pPr algn="l">
              <a:buFont typeface="Arial" pitchFamily="34" charset="0"/>
              <a:buChar char="•"/>
            </a:pPr>
            <a:r>
              <a:rPr lang="en-US" sz="2300" dirty="0" smtClean="0"/>
              <a:t>Jurisdiction provisions</a:t>
            </a:r>
          </a:p>
          <a:p>
            <a:pPr algn="l">
              <a:buFont typeface="Arial" pitchFamily="34" charset="0"/>
              <a:buChar char="•"/>
            </a:pPr>
            <a:r>
              <a:rPr lang="en-US" sz="2300" dirty="0" smtClean="0"/>
              <a:t>Notice</a:t>
            </a:r>
          </a:p>
          <a:p>
            <a:pPr algn="l">
              <a:buFont typeface="Arial" pitchFamily="34" charset="0"/>
              <a:buChar char="•"/>
            </a:pPr>
            <a:r>
              <a:rPr lang="en-US" sz="2300" dirty="0" smtClean="0"/>
              <a:t>Transfer to Tribal Court</a:t>
            </a:r>
          </a:p>
          <a:p>
            <a:pPr algn="l">
              <a:buFont typeface="Arial" pitchFamily="34" charset="0"/>
              <a:buChar char="•"/>
            </a:pPr>
            <a:r>
              <a:rPr lang="en-US" sz="2300" dirty="0" smtClean="0"/>
              <a:t>Intervention of Tribe</a:t>
            </a:r>
          </a:p>
          <a:p>
            <a:pPr algn="l">
              <a:buFont typeface="Arial" pitchFamily="34" charset="0"/>
              <a:buChar char="•"/>
            </a:pPr>
            <a:r>
              <a:rPr lang="en-US" sz="2300" dirty="0" smtClean="0"/>
              <a:t>GAL provisions</a:t>
            </a:r>
          </a:p>
          <a:p>
            <a:pPr algn="l">
              <a:buFont typeface="Arial" pitchFamily="34" charset="0"/>
              <a:buChar char="•"/>
            </a:pPr>
            <a:r>
              <a:rPr lang="en-US" sz="2300" dirty="0" smtClean="0"/>
              <a:t>Right to counsel</a:t>
            </a:r>
          </a:p>
          <a:p>
            <a:pPr algn="l">
              <a:buFont typeface="Arial" pitchFamily="34" charset="0"/>
              <a:buChar char="•"/>
            </a:pPr>
            <a:r>
              <a:rPr lang="en-US" sz="2300" dirty="0" smtClean="0"/>
              <a:t>QEW</a:t>
            </a:r>
          </a:p>
          <a:p>
            <a:pPr algn="l">
              <a:buFont typeface="Arial" pitchFamily="34" charset="0"/>
              <a:buChar char="•"/>
            </a:pPr>
            <a:r>
              <a:rPr lang="en-US" sz="2300" dirty="0" smtClean="0"/>
              <a:t>Active Efforts (Not Reasonable Efforts)</a:t>
            </a:r>
          </a:p>
          <a:p>
            <a:pPr algn="l">
              <a:buFont typeface="Arial" pitchFamily="34" charset="0"/>
              <a:buChar char="•"/>
            </a:pPr>
            <a:r>
              <a:rPr lang="en-US" sz="2300" dirty="0" smtClean="0"/>
              <a:t>Additional Requirements for Voluntary TPRs and Voluntary Foster Care Placements </a:t>
            </a:r>
          </a:p>
          <a:p>
            <a:pPr algn="l"/>
            <a:endParaRPr lang="en-US" sz="2000" dirty="0" smtClean="0"/>
          </a:p>
        </p:txBody>
      </p:sp>
      <p:pic>
        <p:nvPicPr>
          <p:cNvPr id="3074" name="Picture 2" descr="C:\Users\mchambers\Desktop\STOCK\indian.child art.jpg"/>
          <p:cNvPicPr>
            <a:picLocks noChangeAspect="1" noChangeArrowheads="1"/>
          </p:cNvPicPr>
          <p:nvPr/>
        </p:nvPicPr>
        <p:blipFill>
          <a:blip r:embed="rId3" cstate="print"/>
          <a:srcRect/>
          <a:stretch>
            <a:fillRect/>
          </a:stretch>
        </p:blipFill>
        <p:spPr bwMode="auto">
          <a:xfrm>
            <a:off x="4495800" y="1676184"/>
            <a:ext cx="3884688" cy="2591016"/>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Jurisdiction </a:t>
            </a:r>
            <a:endParaRPr lang="en-US" sz="3000" b="1" dirty="0">
              <a:solidFill>
                <a:schemeClr val="accent1">
                  <a:lumMod val="75000"/>
                </a:schemeClr>
              </a:solidFill>
            </a:endParaRPr>
          </a:p>
        </p:txBody>
      </p:sp>
      <p:sp>
        <p:nvSpPr>
          <p:cNvPr id="12" name="Subtitle 11"/>
          <p:cNvSpPr>
            <a:spLocks noGrp="1"/>
          </p:cNvSpPr>
          <p:nvPr>
            <p:ph type="subTitle" idx="1"/>
          </p:nvPr>
        </p:nvSpPr>
        <p:spPr>
          <a:xfrm>
            <a:off x="1371600" y="1752600"/>
            <a:ext cx="6400800" cy="4572000"/>
          </a:xfrm>
        </p:spPr>
        <p:txBody>
          <a:bodyPr>
            <a:normAutofit/>
          </a:bodyPr>
          <a:lstStyle/>
          <a:p>
            <a:pPr algn="l"/>
            <a:r>
              <a:rPr lang="en-US" sz="2000" b="1" dirty="0" smtClean="0">
                <a:solidFill>
                  <a:srgbClr val="FF9900"/>
                </a:solidFill>
              </a:rPr>
              <a:t>NO state court jurisdiction if: </a:t>
            </a:r>
          </a:p>
          <a:p>
            <a:pPr algn="l"/>
            <a:endParaRPr lang="en-US" sz="2000" dirty="0" smtClean="0"/>
          </a:p>
          <a:p>
            <a:pPr lvl="1" algn="l">
              <a:buFont typeface="Arial" pitchFamily="34" charset="0"/>
              <a:buChar char="•"/>
            </a:pPr>
            <a:r>
              <a:rPr lang="en-US" sz="2000" dirty="0" smtClean="0"/>
              <a:t>The child lives/resides on a reservation with jurisdiction over child custody matters</a:t>
            </a:r>
            <a:endParaRPr lang="en-US" sz="1600" dirty="0" smtClean="0"/>
          </a:p>
          <a:p>
            <a:pPr lvl="1" algn="l">
              <a:buFont typeface="Arial" pitchFamily="34" charset="0"/>
              <a:buChar char="•"/>
            </a:pPr>
            <a:r>
              <a:rPr lang="en-US" sz="2000" dirty="0" smtClean="0"/>
              <a:t>Child is already a ward of a tribal court</a:t>
            </a:r>
          </a:p>
          <a:p>
            <a:pPr lvl="1" algn="l"/>
            <a:r>
              <a:rPr lang="en-US" sz="2000" dirty="0" smtClean="0"/>
              <a:t>NO state court jurisdiction if: </a:t>
            </a:r>
          </a:p>
          <a:p>
            <a:pPr algn="l"/>
            <a:endParaRPr lang="en-US" sz="2000" dirty="0" smtClean="0"/>
          </a:p>
          <a:p>
            <a:pPr algn="l"/>
            <a:r>
              <a:rPr lang="en-US" sz="2000" b="1" dirty="0" smtClean="0">
                <a:solidFill>
                  <a:srgbClr val="FF9900"/>
                </a:solidFill>
              </a:rPr>
              <a:t>Concurrent Jurisdiction</a:t>
            </a:r>
          </a:p>
          <a:p>
            <a:pPr lvl="1" algn="l"/>
            <a:endParaRPr lang="en-US"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Transfer of Actions to Tribal Court</a:t>
            </a:r>
            <a:endParaRPr lang="en-US" sz="3000" b="1" dirty="0">
              <a:solidFill>
                <a:schemeClr val="accent1">
                  <a:lumMod val="75000"/>
                </a:schemeClr>
              </a:solidFill>
            </a:endParaRPr>
          </a:p>
        </p:txBody>
      </p:sp>
      <p:sp>
        <p:nvSpPr>
          <p:cNvPr id="12" name="Subtitle 11"/>
          <p:cNvSpPr>
            <a:spLocks noGrp="1"/>
          </p:cNvSpPr>
          <p:nvPr>
            <p:ph type="subTitle" idx="1"/>
          </p:nvPr>
        </p:nvSpPr>
        <p:spPr>
          <a:xfrm>
            <a:off x="838200" y="1752600"/>
            <a:ext cx="6934200" cy="4572000"/>
          </a:xfrm>
        </p:spPr>
        <p:txBody>
          <a:bodyPr>
            <a:normAutofit/>
          </a:bodyPr>
          <a:lstStyle/>
          <a:p>
            <a:pPr algn="l"/>
            <a:r>
              <a:rPr lang="en-US" sz="2000" b="1" dirty="0" smtClean="0">
                <a:solidFill>
                  <a:srgbClr val="FF9900"/>
                </a:solidFill>
              </a:rPr>
              <a:t>State courts </a:t>
            </a:r>
            <a:r>
              <a:rPr lang="en-US" sz="2000" b="1" u="sng" dirty="0" smtClean="0">
                <a:solidFill>
                  <a:srgbClr val="FF9900"/>
                </a:solidFill>
              </a:rPr>
              <a:t>shall</a:t>
            </a:r>
            <a:r>
              <a:rPr lang="en-US" sz="2000" b="1" dirty="0" smtClean="0">
                <a:solidFill>
                  <a:srgbClr val="FF9900"/>
                </a:solidFill>
              </a:rPr>
              <a:t> transfer to a tribal court on the Petition of either parent or the tribe UNLESS: </a:t>
            </a:r>
          </a:p>
          <a:p>
            <a:pPr lvl="1" algn="l">
              <a:buFont typeface="Arial" pitchFamily="34" charset="0"/>
              <a:buChar char="•"/>
            </a:pPr>
            <a:r>
              <a:rPr lang="en-US" sz="1600" dirty="0" smtClean="0"/>
              <a:t>Either parent objects </a:t>
            </a:r>
          </a:p>
          <a:p>
            <a:pPr lvl="1" algn="l">
              <a:buFont typeface="Arial" pitchFamily="34" charset="0"/>
              <a:buChar char="•"/>
            </a:pPr>
            <a:r>
              <a:rPr lang="en-US" sz="1600" dirty="0" smtClean="0"/>
              <a:t>Tribe declines to exercise jurisdiction</a:t>
            </a:r>
          </a:p>
          <a:p>
            <a:pPr lvl="1" algn="l">
              <a:buFont typeface="Arial" pitchFamily="34" charset="0"/>
              <a:buChar char="•"/>
            </a:pPr>
            <a:r>
              <a:rPr lang="en-US" sz="1600" dirty="0" smtClean="0"/>
              <a:t>Any party opposing transfer demonstrates “good cause” not to </a:t>
            </a:r>
            <a:r>
              <a:rPr lang="en-US" sz="1400" dirty="0" smtClean="0"/>
              <a:t>transfer</a:t>
            </a:r>
          </a:p>
          <a:p>
            <a:pPr lvl="2" algn="l">
              <a:buFont typeface="Arial" pitchFamily="34" charset="0"/>
              <a:buChar char="•"/>
            </a:pPr>
            <a:r>
              <a:rPr lang="en-US" sz="1400" dirty="0" smtClean="0"/>
              <a:t>NEVER socio-economic conditions or perceived (in)adequacy of tribal social services </a:t>
            </a:r>
          </a:p>
          <a:p>
            <a:pPr algn="l"/>
            <a:endParaRPr lang="en-US" sz="2000" dirty="0" smtClean="0"/>
          </a:p>
          <a:p>
            <a:pPr algn="l"/>
            <a:r>
              <a:rPr lang="en-US" sz="2000" b="1" dirty="0" smtClean="0">
                <a:solidFill>
                  <a:srgbClr val="FF9900"/>
                </a:solidFill>
              </a:rPr>
              <a:t>Transfer is </a:t>
            </a:r>
            <a:r>
              <a:rPr lang="en-US" sz="2000" b="1" u="sng" dirty="0" smtClean="0">
                <a:solidFill>
                  <a:srgbClr val="FF9900"/>
                </a:solidFill>
              </a:rPr>
              <a:t>discretionary</a:t>
            </a:r>
            <a:r>
              <a:rPr lang="en-US" sz="2000" b="1" dirty="0" smtClean="0">
                <a:solidFill>
                  <a:srgbClr val="FF9900"/>
                </a:solidFill>
              </a:rPr>
              <a:t> where: </a:t>
            </a:r>
          </a:p>
          <a:p>
            <a:pPr lvl="1" algn="l">
              <a:buFont typeface="Arial" pitchFamily="34" charset="0"/>
              <a:buChar char="•"/>
            </a:pPr>
            <a:r>
              <a:rPr lang="en-US" sz="1600" dirty="0" smtClean="0"/>
              <a:t>Proceedings are at a late stage and transfer was not promptly sought</a:t>
            </a:r>
          </a:p>
          <a:p>
            <a:pPr lvl="1" algn="l">
              <a:buFont typeface="Arial" pitchFamily="34" charset="0"/>
              <a:buChar char="•"/>
            </a:pPr>
            <a:r>
              <a:rPr lang="en-US" sz="1600" dirty="0" smtClean="0"/>
              <a:t>Child over 12 years old objects</a:t>
            </a:r>
          </a:p>
          <a:p>
            <a:pPr lvl="1" algn="l">
              <a:buFont typeface="Arial" pitchFamily="34" charset="0"/>
              <a:buChar char="•"/>
            </a:pPr>
            <a:endParaRPr lang="en-US" sz="1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Notice Requirements</a:t>
            </a:r>
            <a:endParaRPr lang="en-US" sz="3000" b="1" dirty="0">
              <a:solidFill>
                <a:schemeClr val="accent1">
                  <a:lumMod val="75000"/>
                </a:schemeClr>
              </a:solidFill>
            </a:endParaRPr>
          </a:p>
        </p:txBody>
      </p:sp>
      <p:sp>
        <p:nvSpPr>
          <p:cNvPr id="12" name="Subtitle 11"/>
          <p:cNvSpPr>
            <a:spLocks noGrp="1"/>
          </p:cNvSpPr>
          <p:nvPr>
            <p:ph type="subTitle" idx="1"/>
          </p:nvPr>
        </p:nvSpPr>
        <p:spPr>
          <a:xfrm>
            <a:off x="457200" y="1752600"/>
            <a:ext cx="8382000" cy="4572000"/>
          </a:xfrm>
        </p:spPr>
        <p:txBody>
          <a:bodyPr>
            <a:normAutofit/>
          </a:bodyPr>
          <a:lstStyle/>
          <a:p>
            <a:pPr algn="l"/>
            <a:r>
              <a:rPr lang="en-US" sz="2000" b="1" dirty="0" smtClean="0">
                <a:solidFill>
                  <a:srgbClr val="FF9900"/>
                </a:solidFill>
              </a:rPr>
              <a:t>Mandates notice to </a:t>
            </a:r>
            <a:r>
              <a:rPr lang="en-US" sz="2000" b="1" u="sng" dirty="0" smtClean="0">
                <a:solidFill>
                  <a:srgbClr val="FF9900"/>
                </a:solidFill>
              </a:rPr>
              <a:t>parents</a:t>
            </a:r>
            <a:r>
              <a:rPr lang="en-US" sz="2000" b="1" dirty="0" smtClean="0">
                <a:solidFill>
                  <a:srgbClr val="FF9900"/>
                </a:solidFill>
              </a:rPr>
              <a:t>, </a:t>
            </a:r>
            <a:r>
              <a:rPr lang="en-US" sz="2000" b="1" u="sng" dirty="0" smtClean="0">
                <a:solidFill>
                  <a:srgbClr val="FF9900"/>
                </a:solidFill>
              </a:rPr>
              <a:t>Indian Custodians</a:t>
            </a:r>
            <a:r>
              <a:rPr lang="en-US" sz="2000" b="1" dirty="0" smtClean="0">
                <a:solidFill>
                  <a:srgbClr val="FF9900"/>
                </a:solidFill>
              </a:rPr>
              <a:t>, and </a:t>
            </a:r>
            <a:r>
              <a:rPr lang="en-US" sz="2000" b="1" u="sng" dirty="0" smtClean="0">
                <a:solidFill>
                  <a:srgbClr val="FF9900"/>
                </a:solidFill>
              </a:rPr>
              <a:t>tribes</a:t>
            </a:r>
            <a:r>
              <a:rPr lang="en-US" sz="2000" b="1" dirty="0" smtClean="0">
                <a:solidFill>
                  <a:srgbClr val="FF9900"/>
                </a:solidFill>
              </a:rPr>
              <a:t> of the action.</a:t>
            </a:r>
          </a:p>
          <a:p>
            <a:pPr marL="457200" lvl="2" algn="l">
              <a:buFont typeface="Arial" pitchFamily="34" charset="0"/>
              <a:buChar char="•"/>
            </a:pPr>
            <a:r>
              <a:rPr lang="en-US" sz="2000" dirty="0" smtClean="0"/>
              <a:t>Notice to be provided to all tribes in which a child may be eligible for enrollment</a:t>
            </a:r>
          </a:p>
          <a:p>
            <a:pPr marL="457200" lvl="2" algn="l">
              <a:buFont typeface="Arial" pitchFamily="34" charset="0"/>
              <a:buChar char="•"/>
            </a:pPr>
            <a:r>
              <a:rPr lang="en-US" sz="2000" dirty="0" smtClean="0"/>
              <a:t>If not sure of tribal affiliation, provide notice to the Secretary of the Interior, who will provide proper notice</a:t>
            </a:r>
          </a:p>
          <a:p>
            <a:pPr marL="457200" lvl="2" algn="l">
              <a:buFont typeface="Arial" pitchFamily="34" charset="0"/>
              <a:buChar char="•"/>
            </a:pPr>
            <a:r>
              <a:rPr lang="en-US" sz="2000" dirty="0" smtClean="0"/>
              <a:t>Emergency Holds- notice to Tribe by phone or fax</a:t>
            </a:r>
          </a:p>
          <a:p>
            <a:pPr algn="l"/>
            <a:endParaRPr lang="en-US" sz="2000" dirty="0" smtClean="0"/>
          </a:p>
          <a:p>
            <a:pPr lvl="1" algn="l">
              <a:buFont typeface="Arial" pitchFamily="34" charset="0"/>
              <a:buChar char="•"/>
            </a:pPr>
            <a:r>
              <a:rPr lang="en-US" sz="2000" dirty="0" smtClean="0"/>
              <a:t>Short time  frames for providing notice</a:t>
            </a:r>
          </a:p>
          <a:p>
            <a:pPr algn="l"/>
            <a:endParaRPr lang="en-US" sz="2000" dirty="0" smtClean="0"/>
          </a:p>
          <a:p>
            <a:pPr algn="l"/>
            <a:endParaRPr lang="en-US" sz="2000" dirty="0" smtClean="0"/>
          </a:p>
          <a:p>
            <a:pPr algn="l"/>
            <a:endParaRPr lang="en-US" sz="2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Notice Requirements-Contents of Notice</a:t>
            </a:r>
            <a:endParaRPr lang="en-US" sz="3000" b="1" dirty="0">
              <a:solidFill>
                <a:schemeClr val="accent1">
                  <a:lumMod val="75000"/>
                </a:schemeClr>
              </a:solidFill>
            </a:endParaRPr>
          </a:p>
        </p:txBody>
      </p:sp>
      <p:sp>
        <p:nvSpPr>
          <p:cNvPr id="12" name="Subtitle 11"/>
          <p:cNvSpPr>
            <a:spLocks noGrp="1"/>
          </p:cNvSpPr>
          <p:nvPr>
            <p:ph type="subTitle" idx="1"/>
          </p:nvPr>
        </p:nvSpPr>
        <p:spPr>
          <a:xfrm>
            <a:off x="457200" y="1752600"/>
            <a:ext cx="8382000" cy="4572000"/>
          </a:xfrm>
        </p:spPr>
        <p:txBody>
          <a:bodyPr>
            <a:normAutofit/>
          </a:bodyPr>
          <a:lstStyle/>
          <a:p>
            <a:pPr algn="l"/>
            <a:r>
              <a:rPr lang="en-US" sz="2000" b="1" dirty="0" smtClean="0">
                <a:solidFill>
                  <a:srgbClr val="FF9900"/>
                </a:solidFill>
              </a:rPr>
              <a:t>Contents of the notice: </a:t>
            </a:r>
          </a:p>
          <a:p>
            <a:pPr algn="l"/>
            <a:r>
              <a:rPr lang="en-US" sz="2000" dirty="0" smtClean="0"/>
              <a:t>	Child’s name, </a:t>
            </a:r>
            <a:r>
              <a:rPr lang="en-US" sz="2000" dirty="0" err="1" smtClean="0"/>
              <a:t>birthdate</a:t>
            </a:r>
            <a:r>
              <a:rPr lang="en-US" sz="2000" dirty="0" smtClean="0"/>
              <a:t>, birthplace, tribal affiliation</a:t>
            </a:r>
          </a:p>
          <a:p>
            <a:pPr algn="l"/>
            <a:r>
              <a:rPr lang="en-US" sz="2000" dirty="0" smtClean="0"/>
              <a:t>	Names and information regarding parents/Indian Custodians</a:t>
            </a:r>
          </a:p>
          <a:p>
            <a:pPr algn="l"/>
            <a:r>
              <a:rPr lang="en-US" sz="2000" dirty="0" smtClean="0"/>
              <a:t>	Copy of Petition, name of petitioner </a:t>
            </a:r>
          </a:p>
          <a:p>
            <a:pPr algn="l"/>
            <a:r>
              <a:rPr lang="en-US" sz="2000" dirty="0" smtClean="0"/>
              <a:t>	Name  &amp; address of Petitioner’s attorney</a:t>
            </a:r>
          </a:p>
          <a:p>
            <a:pPr algn="l"/>
            <a:r>
              <a:rPr lang="en-US" sz="2000" dirty="0" smtClean="0"/>
              <a:t>	Statement of rights to intervene, counsel, transfer/object to transfer</a:t>
            </a:r>
          </a:p>
          <a:p>
            <a:pPr algn="l"/>
            <a:r>
              <a:rPr lang="en-US" sz="2000" dirty="0" smtClean="0"/>
              <a:t>	Availability of additional 20 days for preparation, if requested</a:t>
            </a:r>
          </a:p>
          <a:p>
            <a:pPr algn="l"/>
            <a:r>
              <a:rPr lang="en-US" sz="2000" dirty="0" smtClean="0"/>
              <a:t>	Information regarding the court</a:t>
            </a:r>
          </a:p>
          <a:p>
            <a:pPr algn="l"/>
            <a:r>
              <a:rPr lang="en-US" sz="2000" dirty="0" smtClean="0"/>
              <a:t>	Statement of consequences of an adjudication on future </a:t>
            </a:r>
          </a:p>
          <a:p>
            <a:pPr algn="l"/>
            <a:r>
              <a:rPr lang="en-US" sz="2000" dirty="0" smtClean="0"/>
              <a:t>		parental/custodial rights</a:t>
            </a:r>
          </a:p>
          <a:p>
            <a:pPr algn="l"/>
            <a:r>
              <a:rPr lang="en-US" sz="2000" dirty="0" smtClean="0"/>
              <a:t>	Statement to tribe regarding confidentiality of information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Right of Tribe to Intervene</a:t>
            </a:r>
            <a:endParaRPr lang="en-US" sz="3000" b="1" dirty="0">
              <a:solidFill>
                <a:schemeClr val="accent1">
                  <a:lumMod val="75000"/>
                </a:schemeClr>
              </a:solidFill>
            </a:endParaRPr>
          </a:p>
        </p:txBody>
      </p:sp>
      <p:sp>
        <p:nvSpPr>
          <p:cNvPr id="12" name="Subtitle 11"/>
          <p:cNvSpPr>
            <a:spLocks noGrp="1"/>
          </p:cNvSpPr>
          <p:nvPr>
            <p:ph type="subTitle" idx="1"/>
          </p:nvPr>
        </p:nvSpPr>
        <p:spPr>
          <a:xfrm>
            <a:off x="1371600" y="1752600"/>
            <a:ext cx="6400800" cy="4572000"/>
          </a:xfrm>
        </p:spPr>
        <p:txBody>
          <a:bodyPr>
            <a:normAutofit/>
          </a:bodyPr>
          <a:lstStyle/>
          <a:p>
            <a:pPr algn="l">
              <a:buFont typeface="Arial" pitchFamily="34" charset="0"/>
              <a:buChar char="•"/>
            </a:pPr>
            <a:r>
              <a:rPr lang="en-US" sz="2000" dirty="0" smtClean="0"/>
              <a:t>In foster care/TPR proceedings, Tribe can intervene</a:t>
            </a:r>
          </a:p>
          <a:p>
            <a:pPr algn="l">
              <a:buFont typeface="Arial" pitchFamily="34" charset="0"/>
              <a:buChar char="•"/>
            </a:pPr>
            <a:r>
              <a:rPr lang="en-US" sz="2000" dirty="0" smtClean="0"/>
              <a:t>Mandatory, can be exercised at any point.</a:t>
            </a:r>
          </a:p>
          <a:p>
            <a:pPr algn="l">
              <a:buFont typeface="Arial" pitchFamily="34" charset="0"/>
              <a:buChar char="•"/>
            </a:pPr>
            <a:r>
              <a:rPr lang="en-US" sz="2000" dirty="0" smtClean="0"/>
              <a:t>Tribal representative </a:t>
            </a:r>
          </a:p>
          <a:p>
            <a:pPr algn="l">
              <a:buFont typeface="Arial" pitchFamily="34" charset="0"/>
              <a:buChar char="•"/>
            </a:pPr>
            <a:endParaRPr lang="en-US" sz="2000" dirty="0" smtClean="0"/>
          </a:p>
          <a:p>
            <a:pPr algn="l"/>
            <a:r>
              <a:rPr lang="en-US" b="1" dirty="0" smtClean="0">
                <a:solidFill>
                  <a:srgbClr val="FF9900"/>
                </a:solidFill>
              </a:rPr>
              <a:t>Why?  </a:t>
            </a:r>
          </a:p>
          <a:p>
            <a:pPr lvl="1" algn="l">
              <a:buFont typeface="Arial" pitchFamily="34" charset="0"/>
              <a:buChar char="•"/>
            </a:pPr>
            <a:r>
              <a:rPr lang="en-US" sz="2000" dirty="0" smtClean="0"/>
              <a:t>Ensure Tribal participation if not transferred </a:t>
            </a:r>
          </a:p>
          <a:p>
            <a:pPr lvl="1" algn="l">
              <a:buFont typeface="Arial" pitchFamily="34" charset="0"/>
              <a:buChar char="•"/>
            </a:pPr>
            <a:r>
              <a:rPr lang="en-US" sz="2000" dirty="0" smtClean="0"/>
              <a:t>Monitor ICWA compliance</a:t>
            </a:r>
          </a:p>
          <a:p>
            <a:pPr lvl="1" algn="l">
              <a:buFont typeface="Arial" pitchFamily="34" charset="0"/>
              <a:buChar char="•"/>
            </a:pPr>
            <a:r>
              <a:rPr lang="en-US" sz="2000" dirty="0" smtClean="0"/>
              <a:t>Educate state courts</a:t>
            </a:r>
          </a:p>
          <a:p>
            <a:pPr lvl="1" algn="l">
              <a:buFont typeface="Arial" pitchFamily="34" charset="0"/>
              <a:buChar char="•"/>
            </a:pPr>
            <a:r>
              <a:rPr lang="en-US" sz="2000" dirty="0" smtClean="0"/>
              <a:t>Resource for information regarding cultural/social standards of the Tribe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GAL Provisions (MIFPA only)</a:t>
            </a:r>
            <a:endParaRPr lang="en-US" sz="3000" u="sng" dirty="0"/>
          </a:p>
        </p:txBody>
      </p:sp>
      <p:sp>
        <p:nvSpPr>
          <p:cNvPr id="12" name="Subtitle 11"/>
          <p:cNvSpPr>
            <a:spLocks noGrp="1"/>
          </p:cNvSpPr>
          <p:nvPr>
            <p:ph type="subTitle" idx="1"/>
          </p:nvPr>
        </p:nvSpPr>
        <p:spPr>
          <a:xfrm>
            <a:off x="1371600" y="1752600"/>
            <a:ext cx="6400800" cy="4572000"/>
          </a:xfrm>
        </p:spPr>
        <p:txBody>
          <a:bodyPr>
            <a:normAutofit/>
          </a:bodyPr>
          <a:lstStyle/>
          <a:p>
            <a:pPr algn="l">
              <a:buFont typeface="Arial" pitchFamily="34" charset="0"/>
              <a:buChar char="•"/>
            </a:pPr>
            <a:endParaRPr lang="en-US" sz="2000" dirty="0" smtClean="0"/>
          </a:p>
          <a:p>
            <a:pPr algn="l">
              <a:buFont typeface="Arial" pitchFamily="34" charset="0"/>
              <a:buChar char="•"/>
            </a:pPr>
            <a:r>
              <a:rPr lang="en-US" sz="2000" dirty="0" smtClean="0"/>
              <a:t>Appointment of a GAL who is Indian, and preferably a member of the child’s tribe</a:t>
            </a:r>
          </a:p>
          <a:p>
            <a:pPr algn="l"/>
            <a:endParaRPr lang="en-US" sz="2000" dirty="0" smtClean="0"/>
          </a:p>
          <a:p>
            <a:pPr algn="l">
              <a:buFont typeface="Arial" pitchFamily="34" charset="0"/>
              <a:buChar char="•"/>
            </a:pPr>
            <a:r>
              <a:rPr lang="en-US" sz="2000" dirty="0" smtClean="0"/>
              <a:t>If not possible, GAL should demonstrate </a:t>
            </a:r>
          </a:p>
          <a:p>
            <a:pPr algn="l">
              <a:buFont typeface="Arial" pitchFamily="34" charset="0"/>
              <a:buChar char="•"/>
            </a:pPr>
            <a:r>
              <a:rPr lang="en-US" sz="2000" dirty="0" smtClean="0"/>
              <a:t>knowledge and appreciation of</a:t>
            </a:r>
          </a:p>
          <a:p>
            <a:pPr algn="l">
              <a:buFont typeface="Arial" pitchFamily="34" charset="0"/>
              <a:buChar char="•"/>
            </a:pPr>
            <a:r>
              <a:rPr lang="en-US" sz="2000" dirty="0" smtClean="0"/>
              <a:t> the child’s tribal heritage.</a:t>
            </a:r>
          </a:p>
        </p:txBody>
      </p:sp>
      <p:pic>
        <p:nvPicPr>
          <p:cNvPr id="7" name="Picture 6" descr="Dreamcatcher.jpg"/>
          <p:cNvPicPr>
            <a:picLocks noChangeAspect="1"/>
          </p:cNvPicPr>
          <p:nvPr/>
        </p:nvPicPr>
        <p:blipFill>
          <a:blip r:embed="rId3" cstate="print"/>
          <a:stretch>
            <a:fillRect/>
          </a:stretch>
        </p:blipFill>
        <p:spPr>
          <a:xfrm rot="5400000">
            <a:off x="5562600" y="2895600"/>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Right to Counsel </a:t>
            </a:r>
            <a:endParaRPr lang="en-US" sz="3000" b="1" dirty="0">
              <a:solidFill>
                <a:schemeClr val="accent1">
                  <a:lumMod val="75000"/>
                </a:schemeClr>
              </a:solidFill>
            </a:endParaRPr>
          </a:p>
        </p:txBody>
      </p:sp>
      <p:sp>
        <p:nvSpPr>
          <p:cNvPr id="12" name="Subtitle 11"/>
          <p:cNvSpPr>
            <a:spLocks noGrp="1"/>
          </p:cNvSpPr>
          <p:nvPr>
            <p:ph type="subTitle" idx="1"/>
          </p:nvPr>
        </p:nvSpPr>
        <p:spPr>
          <a:xfrm>
            <a:off x="1371600" y="1752600"/>
            <a:ext cx="6400800" cy="4572000"/>
          </a:xfrm>
        </p:spPr>
        <p:txBody>
          <a:bodyPr>
            <a:normAutofit/>
          </a:bodyPr>
          <a:lstStyle/>
          <a:p>
            <a:pPr algn="l">
              <a:buFont typeface="Arial" pitchFamily="34" charset="0"/>
              <a:buChar char="•"/>
            </a:pPr>
            <a:endParaRPr lang="en-US" sz="2000" dirty="0" smtClean="0"/>
          </a:p>
          <a:p>
            <a:pPr algn="l">
              <a:buFont typeface="Arial" pitchFamily="34" charset="0"/>
              <a:buChar char="•"/>
            </a:pPr>
            <a:r>
              <a:rPr lang="en-US" sz="2000" dirty="0" smtClean="0"/>
              <a:t>Gives indigent Parents and Indian Custodians the right to counsel. </a:t>
            </a:r>
          </a:p>
          <a:p>
            <a:pPr algn="l"/>
            <a:endParaRPr lang="en-US" sz="2000" dirty="0" smtClean="0"/>
          </a:p>
          <a:p>
            <a:pPr algn="l">
              <a:buFont typeface="Arial" pitchFamily="34" charset="0"/>
              <a:buChar char="•"/>
            </a:pPr>
            <a:r>
              <a:rPr lang="en-US" sz="2000" dirty="0" smtClean="0"/>
              <a:t>If not provided for in state law, the Secretary of the Interior will pay reasonable fees for counsel.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QEWs</a:t>
            </a:r>
            <a:endParaRPr lang="en-US" sz="3000" b="1" dirty="0">
              <a:solidFill>
                <a:schemeClr val="accent1">
                  <a:lumMod val="75000"/>
                </a:schemeClr>
              </a:solidFill>
            </a:endParaRPr>
          </a:p>
        </p:txBody>
      </p:sp>
      <p:sp>
        <p:nvSpPr>
          <p:cNvPr id="12" name="Subtitle 11"/>
          <p:cNvSpPr>
            <a:spLocks noGrp="1"/>
          </p:cNvSpPr>
          <p:nvPr>
            <p:ph type="subTitle" idx="1"/>
          </p:nvPr>
        </p:nvSpPr>
        <p:spPr>
          <a:xfrm>
            <a:off x="762000" y="1752600"/>
            <a:ext cx="7772400" cy="4572000"/>
          </a:xfrm>
        </p:spPr>
        <p:txBody>
          <a:bodyPr>
            <a:noAutofit/>
          </a:bodyPr>
          <a:lstStyle/>
          <a:p>
            <a:pPr algn="l"/>
            <a:r>
              <a:rPr lang="en-US" sz="1800" dirty="0" smtClean="0"/>
              <a:t>Why? To reduce the risk of cultural bias by providing the court with evidence regarding social and cultural standards and child-rearing practices of the tribe.</a:t>
            </a:r>
          </a:p>
          <a:p>
            <a:pPr algn="l"/>
            <a:endParaRPr lang="en-US" sz="1800" dirty="0" smtClean="0"/>
          </a:p>
          <a:p>
            <a:pPr algn="l"/>
            <a:r>
              <a:rPr lang="en-US" sz="1800" dirty="0" smtClean="0"/>
              <a:t>QEWs are: </a:t>
            </a:r>
          </a:p>
          <a:p>
            <a:pPr lvl="1" algn="l">
              <a:buFont typeface="Arial" pitchFamily="34" charset="0"/>
              <a:buChar char="•"/>
            </a:pPr>
            <a:r>
              <a:rPr lang="en-US" sz="1800" dirty="0" smtClean="0"/>
              <a:t>Member of the tribe recognized by the tribe as knowledgeable in tribal customs in child-rearing</a:t>
            </a:r>
          </a:p>
          <a:p>
            <a:pPr lvl="1" algn="l">
              <a:buFont typeface="Arial" pitchFamily="34" charset="0"/>
              <a:buChar char="•"/>
            </a:pPr>
            <a:r>
              <a:rPr lang="en-US" sz="1800" dirty="0" smtClean="0"/>
              <a:t>Lay expert with substantial experience in providing child and family services to Indians/extensive knowledge of prevailing social and cultural standards and child-rearing practices within the child’s tribe</a:t>
            </a:r>
          </a:p>
          <a:p>
            <a:pPr lvl="1" algn="l">
              <a:buFont typeface="Arial" pitchFamily="34" charset="0"/>
              <a:buChar char="•"/>
            </a:pPr>
            <a:r>
              <a:rPr lang="en-US" sz="1800" dirty="0" smtClean="0"/>
              <a:t>Professional person with substantial education and experience with substantial knowledge of prevailing social and cultural standards and child-rearing practices within the Indian community.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609600" y="1"/>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QEW &amp; Burdens of Proof </a:t>
            </a:r>
            <a:endParaRPr lang="en-US" sz="3000" b="1" dirty="0">
              <a:solidFill>
                <a:schemeClr val="accent1">
                  <a:lumMod val="75000"/>
                </a:schemeClr>
              </a:solidFill>
            </a:endParaRPr>
          </a:p>
        </p:txBody>
      </p:sp>
      <p:sp>
        <p:nvSpPr>
          <p:cNvPr id="12" name="Subtitle 11"/>
          <p:cNvSpPr>
            <a:spLocks noGrp="1"/>
          </p:cNvSpPr>
          <p:nvPr>
            <p:ph type="subTitle" idx="1"/>
          </p:nvPr>
        </p:nvSpPr>
        <p:spPr>
          <a:xfrm>
            <a:off x="762000" y="1752600"/>
            <a:ext cx="7772400" cy="4572000"/>
          </a:xfrm>
        </p:spPr>
        <p:txBody>
          <a:bodyPr>
            <a:noAutofit/>
          </a:bodyPr>
          <a:lstStyle/>
          <a:p>
            <a:pPr algn="l"/>
            <a:endParaRPr lang="en-US" sz="2000" dirty="0" smtClean="0"/>
          </a:p>
          <a:p>
            <a:pPr algn="l"/>
            <a:r>
              <a:rPr lang="en-US" sz="2000" dirty="0" smtClean="0"/>
              <a:t>The Court must make a determination that continued custody is </a:t>
            </a:r>
            <a:r>
              <a:rPr lang="en-US" sz="2000" u="sng" dirty="0" smtClean="0"/>
              <a:t>likely</a:t>
            </a:r>
            <a:r>
              <a:rPr lang="en-US" sz="2000" dirty="0" smtClean="0"/>
              <a:t> to result in serious emotional/physical damage to the child.</a:t>
            </a:r>
          </a:p>
          <a:p>
            <a:pPr algn="l"/>
            <a:endParaRPr lang="en-US" sz="2000" dirty="0" smtClean="0"/>
          </a:p>
          <a:p>
            <a:pPr algn="l"/>
            <a:r>
              <a:rPr lang="en-US" sz="2000" dirty="0" smtClean="0"/>
              <a:t>Foster Care: </a:t>
            </a:r>
          </a:p>
          <a:p>
            <a:pPr algn="l"/>
            <a:r>
              <a:rPr lang="en-US" sz="2000" dirty="0" smtClean="0"/>
              <a:t>	Determination must be supported by </a:t>
            </a:r>
            <a:r>
              <a:rPr lang="en-US" sz="2000" u="sng" dirty="0" smtClean="0"/>
              <a:t>clear and convincing </a:t>
            </a:r>
            <a:r>
              <a:rPr lang="en-US" sz="2000" dirty="0" smtClean="0"/>
              <a:t>	</a:t>
            </a:r>
            <a:r>
              <a:rPr lang="en-US" sz="2000" u="sng" dirty="0" smtClean="0"/>
              <a:t>evidence</a:t>
            </a:r>
            <a:r>
              <a:rPr lang="en-US" sz="2000" dirty="0" smtClean="0"/>
              <a:t>, including testimony by a QEW.</a:t>
            </a:r>
          </a:p>
          <a:p>
            <a:pPr algn="l"/>
            <a:endParaRPr lang="en-US" sz="2000" dirty="0" smtClean="0"/>
          </a:p>
          <a:p>
            <a:pPr algn="l"/>
            <a:r>
              <a:rPr lang="en-US" sz="2000" dirty="0" smtClean="0"/>
              <a:t>TPR: </a:t>
            </a:r>
          </a:p>
          <a:p>
            <a:pPr algn="l"/>
            <a:r>
              <a:rPr lang="en-US" sz="2000" dirty="0" smtClean="0"/>
              <a:t>	Determination must be supported </a:t>
            </a:r>
            <a:r>
              <a:rPr lang="en-US" sz="2000" u="sng" dirty="0" smtClean="0"/>
              <a:t>beyond a reasonable doubt</a:t>
            </a:r>
            <a:r>
              <a:rPr lang="en-US" sz="2000" dirty="0" smtClean="0"/>
              <a:t>, 	including testimony by a QEW.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igid.GOSS.PPT111.jpg"/>
          <p:cNvPicPr>
            <a:picLocks noChangeAspect="1"/>
          </p:cNvPicPr>
          <p:nvPr/>
        </p:nvPicPr>
        <p:blipFill>
          <a:blip r:embed="rId3" cstate="print"/>
          <a:stretch>
            <a:fillRect/>
          </a:stretch>
        </p:blipFill>
        <p:spPr>
          <a:xfrm>
            <a:off x="-381000" y="0"/>
            <a:ext cx="9103659" cy="6858000"/>
          </a:xfrm>
          <a:prstGeom prst="rect">
            <a:avLst/>
          </a:prstGeom>
        </p:spPr>
      </p:pic>
      <p:sp>
        <p:nvSpPr>
          <p:cNvPr id="4" name="Title 3"/>
          <p:cNvSpPr>
            <a:spLocks noGrp="1"/>
          </p:cNvSpPr>
          <p:nvPr>
            <p:ph type="ctrTitle"/>
          </p:nvPr>
        </p:nvSpPr>
        <p:spPr>
          <a:xfrm>
            <a:off x="3505200" y="2130425"/>
            <a:ext cx="4953000" cy="1470025"/>
          </a:xfrm>
        </p:spPr>
        <p:txBody>
          <a:bodyPr>
            <a:normAutofit fontScale="90000"/>
          </a:bodyPr>
          <a:lstStyle/>
          <a:p>
            <a:r>
              <a:rPr lang="en-US" sz="5000" b="1" dirty="0" smtClean="0">
                <a:solidFill>
                  <a:schemeClr val="accent1">
                    <a:lumMod val="75000"/>
                  </a:schemeClr>
                </a:solidFill>
              </a:rPr>
              <a:t>The Indian Child Welfare Act </a:t>
            </a:r>
            <a:r>
              <a:rPr lang="en-US" dirty="0" smtClean="0"/>
              <a:t/>
            </a:r>
            <a:br>
              <a:rPr lang="en-US" dirty="0" smtClean="0"/>
            </a:br>
            <a:r>
              <a:rPr lang="en-US" sz="2800" b="1" dirty="0" smtClean="0"/>
              <a:t>(and the Minnesota Indian family preservation act)</a:t>
            </a:r>
            <a:r>
              <a:rPr lang="en-US" dirty="0" smtClean="0"/>
              <a:t/>
            </a:r>
            <a:br>
              <a:rPr lang="en-US" dirty="0" smtClean="0"/>
            </a:br>
            <a:endParaRPr lang="en-US" dirty="0"/>
          </a:p>
        </p:txBody>
      </p:sp>
      <p:sp>
        <p:nvSpPr>
          <p:cNvPr id="5" name="Subtitle 4"/>
          <p:cNvSpPr>
            <a:spLocks noGrp="1"/>
          </p:cNvSpPr>
          <p:nvPr>
            <p:ph type="subTitle" idx="1"/>
          </p:nvPr>
        </p:nvSpPr>
        <p:spPr>
          <a:xfrm>
            <a:off x="3657600" y="3962400"/>
            <a:ext cx="4648200" cy="1143000"/>
          </a:xfrm>
        </p:spPr>
        <p:txBody>
          <a:bodyPr/>
          <a:lstStyle/>
          <a:p>
            <a:endParaRPr lang="en-US" sz="1800" dirty="0" smtClean="0"/>
          </a:p>
          <a:p>
            <a:r>
              <a:rPr lang="en-US" sz="1800" b="1" dirty="0" smtClean="0"/>
              <a:t>U.S.C. § 1901 et. seq.</a:t>
            </a:r>
          </a:p>
          <a:p>
            <a:r>
              <a:rPr lang="en-US" sz="1800" b="1" dirty="0" smtClean="0"/>
              <a:t>Minn. Stat. § 260.751 et. seq</a:t>
            </a:r>
            <a:r>
              <a:rPr lang="en-US" sz="1800" dirty="0" smtClean="0"/>
              <a:t>.</a:t>
            </a:r>
          </a:p>
          <a:p>
            <a:endParaRPr lang="en-US" sz="2000"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Active Efforts</a:t>
            </a:r>
            <a:endParaRPr lang="en-US" sz="3000" b="1" dirty="0">
              <a:solidFill>
                <a:schemeClr val="accent1">
                  <a:lumMod val="75000"/>
                </a:schemeClr>
              </a:solidFill>
            </a:endParaRPr>
          </a:p>
        </p:txBody>
      </p:sp>
      <p:sp>
        <p:nvSpPr>
          <p:cNvPr id="12" name="Subtitle 11"/>
          <p:cNvSpPr>
            <a:spLocks noGrp="1"/>
          </p:cNvSpPr>
          <p:nvPr>
            <p:ph type="subTitle" idx="1"/>
          </p:nvPr>
        </p:nvSpPr>
        <p:spPr>
          <a:xfrm>
            <a:off x="1371600" y="1752600"/>
            <a:ext cx="6400800" cy="4572000"/>
          </a:xfrm>
        </p:spPr>
        <p:txBody>
          <a:bodyPr>
            <a:normAutofit/>
          </a:bodyPr>
          <a:lstStyle/>
          <a:p>
            <a:pPr algn="l"/>
            <a:endParaRPr lang="en-US" sz="2000" u="sng" dirty="0" smtClean="0"/>
          </a:p>
          <a:p>
            <a:pPr algn="l">
              <a:buFont typeface="Arial" pitchFamily="34" charset="0"/>
              <a:buChar char="•"/>
            </a:pPr>
            <a:r>
              <a:rPr lang="en-US" sz="2500" dirty="0" smtClean="0"/>
              <a:t>Active efforts must be made to provide services designed to prevent the breakup of the Indian Family.</a:t>
            </a:r>
          </a:p>
          <a:p>
            <a:pPr algn="l">
              <a:buFont typeface="Arial" pitchFamily="34" charset="0"/>
              <a:buChar char="•"/>
            </a:pPr>
            <a:endParaRPr lang="en-US" sz="2500" dirty="0" smtClean="0"/>
          </a:p>
          <a:p>
            <a:pPr algn="l">
              <a:buFont typeface="Arial" pitchFamily="34" charset="0"/>
              <a:buChar char="•"/>
            </a:pPr>
            <a:r>
              <a:rPr lang="en-US" sz="2500" u="sng" dirty="0" smtClean="0"/>
              <a:t>NOT</a:t>
            </a:r>
            <a:r>
              <a:rPr lang="en-US" sz="2500" dirty="0" smtClean="0"/>
              <a:t> “Reasonable Efforts”</a:t>
            </a:r>
          </a:p>
          <a:p>
            <a:pPr algn="l"/>
            <a:endParaRPr lang="en-US"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1"/>
            <a:ext cx="9144000" cy="6857999"/>
          </a:xfrm>
        </p:spPr>
      </p:pic>
      <p:sp>
        <p:nvSpPr>
          <p:cNvPr id="11" name="Title 10"/>
          <p:cNvSpPr>
            <a:spLocks noGrp="1"/>
          </p:cNvSpPr>
          <p:nvPr>
            <p:ph type="ctrTitle"/>
          </p:nvPr>
        </p:nvSpPr>
        <p:spPr>
          <a:xfrm>
            <a:off x="685800" y="1066801"/>
            <a:ext cx="4876800" cy="990599"/>
          </a:xfrm>
        </p:spPr>
        <p:txBody>
          <a:bodyPr>
            <a:normAutofit fontScale="90000"/>
          </a:bodyPr>
          <a:lstStyle/>
          <a:p>
            <a:pPr algn="l"/>
            <a:r>
              <a:rPr lang="en-US" sz="3000" b="1" dirty="0" smtClean="0">
                <a:solidFill>
                  <a:schemeClr val="accent1">
                    <a:lumMod val="75000"/>
                  </a:schemeClr>
                </a:solidFill>
              </a:rPr>
              <a:t>Voluntary TPRs &amp; Voluntary </a:t>
            </a:r>
            <a:br>
              <a:rPr lang="en-US" sz="3000" b="1" dirty="0" smtClean="0">
                <a:solidFill>
                  <a:schemeClr val="accent1">
                    <a:lumMod val="75000"/>
                  </a:schemeClr>
                </a:solidFill>
              </a:rPr>
            </a:br>
            <a:r>
              <a:rPr lang="en-US" sz="3000" b="1" dirty="0" smtClean="0">
                <a:solidFill>
                  <a:schemeClr val="accent1">
                    <a:lumMod val="75000"/>
                  </a:schemeClr>
                </a:solidFill>
              </a:rPr>
              <a:t>Foster Care Placements</a:t>
            </a:r>
            <a:endParaRPr lang="en-US" sz="3000" b="1" dirty="0">
              <a:solidFill>
                <a:schemeClr val="accent1">
                  <a:lumMod val="75000"/>
                </a:schemeClr>
              </a:solidFill>
            </a:endParaRPr>
          </a:p>
        </p:txBody>
      </p:sp>
      <p:sp>
        <p:nvSpPr>
          <p:cNvPr id="12" name="Subtitle 11"/>
          <p:cNvSpPr>
            <a:spLocks noGrp="1"/>
          </p:cNvSpPr>
          <p:nvPr>
            <p:ph type="subTitle" idx="1"/>
          </p:nvPr>
        </p:nvSpPr>
        <p:spPr>
          <a:xfrm>
            <a:off x="1371600" y="1981200"/>
            <a:ext cx="5486400" cy="4343400"/>
          </a:xfrm>
        </p:spPr>
        <p:txBody>
          <a:bodyPr>
            <a:normAutofit/>
          </a:bodyPr>
          <a:lstStyle/>
          <a:p>
            <a:pPr algn="l">
              <a:buFont typeface="Arial" pitchFamily="34" charset="0"/>
              <a:buChar char="•"/>
            </a:pPr>
            <a:r>
              <a:rPr lang="en-US" sz="2500" dirty="0" smtClean="0"/>
              <a:t>Must be in writing</a:t>
            </a:r>
          </a:p>
          <a:p>
            <a:pPr algn="l">
              <a:buFont typeface="Arial" pitchFamily="34" charset="0"/>
              <a:buChar char="•"/>
            </a:pPr>
            <a:r>
              <a:rPr lang="en-US" sz="2500" dirty="0" smtClean="0"/>
              <a:t>Must be signed before a Judge</a:t>
            </a:r>
          </a:p>
          <a:p>
            <a:pPr algn="l">
              <a:buFont typeface="Arial" pitchFamily="34" charset="0"/>
              <a:buChar char="•"/>
            </a:pPr>
            <a:r>
              <a:rPr lang="en-US" sz="2500" dirty="0" smtClean="0"/>
              <a:t>Must be accompanied by a </a:t>
            </a:r>
          </a:p>
          <a:p>
            <a:pPr algn="l"/>
            <a:r>
              <a:rPr lang="en-US" sz="2500" dirty="0" smtClean="0"/>
              <a:t>  certification by the Judge. </a:t>
            </a:r>
          </a:p>
          <a:p>
            <a:pPr algn="l"/>
            <a:r>
              <a:rPr lang="en-US" sz="2500" b="1" dirty="0" smtClean="0"/>
              <a:t>If procedure not followed: </a:t>
            </a:r>
          </a:p>
          <a:p>
            <a:pPr algn="l">
              <a:buFont typeface="Arial" pitchFamily="34" charset="0"/>
              <a:buChar char="•"/>
            </a:pPr>
            <a:r>
              <a:rPr lang="en-US" sz="2500" dirty="0" smtClean="0"/>
              <a:t>Withdrawal Provisions</a:t>
            </a:r>
          </a:p>
          <a:p>
            <a:pPr algn="l">
              <a:buFont typeface="Arial" pitchFamily="34" charset="0"/>
              <a:buChar char="•"/>
            </a:pPr>
            <a:r>
              <a:rPr lang="en-US" sz="2500" dirty="0" smtClean="0"/>
              <a:t>Final decrees of adoption can </a:t>
            </a:r>
          </a:p>
          <a:p>
            <a:pPr algn="l"/>
            <a:r>
              <a:rPr lang="en-US" sz="2500" dirty="0" smtClean="0"/>
              <a:t> be vacated</a:t>
            </a:r>
          </a:p>
        </p:txBody>
      </p:sp>
      <p:pic>
        <p:nvPicPr>
          <p:cNvPr id="5" name="Picture 4" descr="iStock_000012903967Medium[1].jpg"/>
          <p:cNvPicPr>
            <a:picLocks noChangeAspect="1"/>
          </p:cNvPicPr>
          <p:nvPr/>
        </p:nvPicPr>
        <p:blipFill>
          <a:blip r:embed="rId3" cstate="print"/>
          <a:stretch>
            <a:fillRect/>
          </a:stretch>
        </p:blipFill>
        <p:spPr>
          <a:xfrm>
            <a:off x="5943600" y="1066800"/>
            <a:ext cx="3200400" cy="47949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Placement Preferences </a:t>
            </a:r>
            <a:endParaRPr lang="en-US" sz="3000" b="1" dirty="0">
              <a:solidFill>
                <a:schemeClr val="accent1">
                  <a:lumMod val="75000"/>
                </a:schemeClr>
              </a:solidFill>
            </a:endParaRPr>
          </a:p>
        </p:txBody>
      </p:sp>
      <p:sp>
        <p:nvSpPr>
          <p:cNvPr id="12" name="Subtitle 11"/>
          <p:cNvSpPr>
            <a:spLocks noGrp="1"/>
          </p:cNvSpPr>
          <p:nvPr>
            <p:ph type="subTitle" idx="1"/>
          </p:nvPr>
        </p:nvSpPr>
        <p:spPr>
          <a:xfrm>
            <a:off x="1143000" y="1600200"/>
            <a:ext cx="7620000" cy="4724400"/>
          </a:xfrm>
        </p:spPr>
        <p:txBody>
          <a:bodyPr>
            <a:normAutofit/>
          </a:bodyPr>
          <a:lstStyle/>
          <a:p>
            <a:pPr algn="l"/>
            <a:endParaRPr lang="en-US" sz="2000" dirty="0" smtClean="0"/>
          </a:p>
          <a:p>
            <a:pPr algn="l">
              <a:buFont typeface="Arial" pitchFamily="34" charset="0"/>
              <a:buChar char="•"/>
            </a:pPr>
            <a:r>
              <a:rPr lang="en-US" sz="2000" dirty="0" smtClean="0"/>
              <a:t>Placement Preferences in Tribal Law will trump.</a:t>
            </a:r>
          </a:p>
          <a:p>
            <a:pPr algn="l"/>
            <a:endParaRPr lang="en-US" sz="2000" dirty="0" smtClean="0"/>
          </a:p>
          <a:p>
            <a:pPr algn="l">
              <a:buFont typeface="Arial" pitchFamily="34" charset="0"/>
              <a:buChar char="•"/>
            </a:pPr>
            <a:r>
              <a:rPr lang="en-US" sz="2000" dirty="0" smtClean="0"/>
              <a:t>MIFPA: If Tribe has intervened, agencies </a:t>
            </a:r>
            <a:r>
              <a:rPr lang="en-US" sz="2000" u="sng" dirty="0" smtClean="0"/>
              <a:t>must</a:t>
            </a:r>
            <a:r>
              <a:rPr lang="en-US" sz="2000" dirty="0" smtClean="0"/>
              <a:t> defer to tribal judgment as to the suitability of a particular home.</a:t>
            </a:r>
          </a:p>
          <a:p>
            <a:pPr algn="l"/>
            <a:endParaRPr lang="en-US" sz="2000" dirty="0" smtClean="0"/>
          </a:p>
          <a:p>
            <a:pPr lvl="1" algn="l"/>
            <a:endParaRPr lang="en-US" sz="12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Placement Preferences – Default Provisions</a:t>
            </a:r>
            <a:endParaRPr lang="en-US" sz="3000" b="1" dirty="0">
              <a:solidFill>
                <a:schemeClr val="accent1">
                  <a:lumMod val="75000"/>
                </a:schemeClr>
              </a:solidFill>
            </a:endParaRPr>
          </a:p>
        </p:txBody>
      </p:sp>
      <p:sp>
        <p:nvSpPr>
          <p:cNvPr id="12" name="Subtitle 11"/>
          <p:cNvSpPr>
            <a:spLocks noGrp="1"/>
          </p:cNvSpPr>
          <p:nvPr>
            <p:ph type="subTitle" idx="1"/>
          </p:nvPr>
        </p:nvSpPr>
        <p:spPr>
          <a:xfrm>
            <a:off x="1143000" y="1600200"/>
            <a:ext cx="7620000" cy="4724400"/>
          </a:xfrm>
        </p:spPr>
        <p:txBody>
          <a:bodyPr>
            <a:normAutofit/>
          </a:bodyPr>
          <a:lstStyle/>
          <a:p>
            <a:pPr algn="l"/>
            <a:r>
              <a:rPr lang="en-US" sz="2000" dirty="0" smtClean="0"/>
              <a:t>					25 U.S.C. § 1915(a)</a:t>
            </a:r>
          </a:p>
          <a:p>
            <a:pPr algn="l">
              <a:buFont typeface="Arial" pitchFamily="34" charset="0"/>
              <a:buChar char="•"/>
            </a:pPr>
            <a:r>
              <a:rPr lang="en-US" sz="2000" dirty="0" smtClean="0"/>
              <a:t>Foster care/pre-adoptive placement</a:t>
            </a:r>
          </a:p>
          <a:p>
            <a:pPr lvl="1" algn="l">
              <a:buFont typeface="Arial" pitchFamily="34" charset="0"/>
              <a:buChar char="•"/>
            </a:pPr>
            <a:r>
              <a:rPr lang="en-US" sz="2000" dirty="0" smtClean="0"/>
              <a:t>Extended Family member</a:t>
            </a:r>
          </a:p>
          <a:p>
            <a:pPr lvl="1" algn="l">
              <a:buFont typeface="Arial" pitchFamily="34" charset="0"/>
              <a:buChar char="•"/>
            </a:pPr>
            <a:r>
              <a:rPr lang="en-US" sz="2000" dirty="0" smtClean="0"/>
              <a:t>Foster home licensed, approved, specified by child’s tribe</a:t>
            </a:r>
          </a:p>
          <a:p>
            <a:pPr lvl="1" algn="l">
              <a:buFont typeface="Arial" pitchFamily="34" charset="0"/>
              <a:buChar char="•"/>
            </a:pPr>
            <a:r>
              <a:rPr lang="en-US" sz="2000" dirty="0" smtClean="0"/>
              <a:t>Indian foster home otherwise licensed</a:t>
            </a:r>
          </a:p>
          <a:p>
            <a:pPr lvl="1" algn="l">
              <a:buFont typeface="Arial" pitchFamily="34" charset="0"/>
              <a:buChar char="•"/>
            </a:pPr>
            <a:r>
              <a:rPr lang="en-US" sz="2000" dirty="0" smtClean="0"/>
              <a:t>Institution approved by a tribe or operated by an Indian organization </a:t>
            </a:r>
          </a:p>
          <a:p>
            <a:pPr algn="l">
              <a:buFont typeface="Arial" pitchFamily="34" charset="0"/>
              <a:buChar char="•"/>
            </a:pPr>
            <a:r>
              <a:rPr lang="en-US" sz="2000" dirty="0" smtClean="0"/>
              <a:t>Adoptive Placement</a:t>
            </a:r>
          </a:p>
          <a:p>
            <a:pPr lvl="1" algn="l">
              <a:buFont typeface="Arial" pitchFamily="34" charset="0"/>
              <a:buChar char="•"/>
            </a:pPr>
            <a:r>
              <a:rPr lang="en-US" sz="2000" dirty="0" smtClean="0"/>
              <a:t>Extended family member</a:t>
            </a:r>
          </a:p>
          <a:p>
            <a:pPr lvl="1" algn="l">
              <a:buFont typeface="Arial" pitchFamily="34" charset="0"/>
              <a:buChar char="•"/>
            </a:pPr>
            <a:r>
              <a:rPr lang="en-US" sz="2000" dirty="0" smtClean="0"/>
              <a:t>Member of the child’s tribe</a:t>
            </a:r>
          </a:p>
          <a:p>
            <a:pPr lvl="1" algn="l">
              <a:buFont typeface="Arial" pitchFamily="34" charset="0"/>
              <a:buChar char="•"/>
            </a:pPr>
            <a:r>
              <a:rPr lang="en-US" sz="2000" dirty="0" smtClean="0"/>
              <a:t>Other Indian families </a:t>
            </a:r>
          </a:p>
          <a:p>
            <a:pPr algn="l"/>
            <a:endParaRPr lang="en-US" sz="2000" dirty="0" smtClean="0"/>
          </a:p>
          <a:p>
            <a:pPr lvl="1" algn="l"/>
            <a:endParaRPr lang="en-US" sz="12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gid.Thkyou.PPT666.jpg"/>
          <p:cNvPicPr>
            <a:picLocks noChangeAspect="1"/>
          </p:cNvPicPr>
          <p:nvPr/>
        </p:nvPicPr>
        <p:blipFill>
          <a:blip r:embed="rId2" cstate="print"/>
          <a:stretch>
            <a:fillRect/>
          </a:stretch>
        </p:blipFill>
        <p:spPr>
          <a:xfrm>
            <a:off x="0" y="-1"/>
            <a:ext cx="9144000" cy="68302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3"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History- Before ICWA </a:t>
            </a:r>
            <a:endParaRPr lang="en-US" sz="3000" b="1" dirty="0">
              <a:solidFill>
                <a:schemeClr val="accent1">
                  <a:lumMod val="75000"/>
                </a:schemeClr>
              </a:solidFill>
            </a:endParaRPr>
          </a:p>
        </p:txBody>
      </p:sp>
      <p:sp>
        <p:nvSpPr>
          <p:cNvPr id="12" name="Subtitle 11"/>
          <p:cNvSpPr>
            <a:spLocks noGrp="1"/>
          </p:cNvSpPr>
          <p:nvPr>
            <p:ph type="subTitle" idx="1"/>
          </p:nvPr>
        </p:nvSpPr>
        <p:spPr>
          <a:xfrm>
            <a:off x="1371600" y="1752600"/>
            <a:ext cx="6400800" cy="4572000"/>
          </a:xfrm>
        </p:spPr>
        <p:txBody>
          <a:bodyPr>
            <a:normAutofit/>
          </a:bodyPr>
          <a:lstStyle/>
          <a:p>
            <a:pPr algn="l"/>
            <a:r>
              <a:rPr lang="en-US" sz="2500" b="1" dirty="0" smtClean="0">
                <a:solidFill>
                  <a:srgbClr val="FF9900"/>
                </a:solidFill>
              </a:rPr>
              <a:t>Indian children placed in out of home care at alarmingly high rates</a:t>
            </a:r>
          </a:p>
          <a:p>
            <a:pPr lvl="1" algn="l">
              <a:buFont typeface="Arial" pitchFamily="34" charset="0"/>
              <a:buChar char="•"/>
            </a:pPr>
            <a:r>
              <a:rPr lang="en-US" sz="2100" dirty="0" smtClean="0"/>
              <a:t>Nationwide, 10-20 times more frequently than non-Indian children </a:t>
            </a:r>
          </a:p>
          <a:p>
            <a:pPr lvl="1" algn="l"/>
            <a:endParaRPr lang="en-US" sz="2100" dirty="0" smtClean="0"/>
          </a:p>
          <a:p>
            <a:pPr lvl="1" algn="l">
              <a:buFont typeface="Arial" pitchFamily="34" charset="0"/>
              <a:buChar char="•"/>
            </a:pPr>
            <a:r>
              <a:rPr lang="en-US" sz="2100" dirty="0" smtClean="0"/>
              <a:t>In Minnesota from 1972-1974</a:t>
            </a:r>
          </a:p>
          <a:p>
            <a:pPr lvl="2" algn="l">
              <a:buFont typeface="Arial" pitchFamily="34" charset="0"/>
              <a:buChar char="•"/>
            </a:pPr>
            <a:r>
              <a:rPr lang="en-US" sz="1900" dirty="0" smtClean="0"/>
              <a:t>Out of home placements 5 times more frequent for Indian children </a:t>
            </a:r>
          </a:p>
          <a:p>
            <a:pPr lvl="2" algn="l">
              <a:buFont typeface="Arial" pitchFamily="34" charset="0"/>
              <a:buChar char="•"/>
            </a:pPr>
            <a:r>
              <a:rPr lang="en-US" sz="1900" dirty="0" smtClean="0"/>
              <a:t>1/4  Indian children under the age of 1 were adopted</a:t>
            </a:r>
          </a:p>
          <a:p>
            <a:pPr lvl="2" algn="l">
              <a:buFont typeface="Arial" pitchFamily="34" charset="0"/>
              <a:buChar char="•"/>
            </a:pPr>
            <a:r>
              <a:rPr lang="en-US" sz="1900" dirty="0" smtClean="0"/>
              <a:t>nearly 98% of Indian children placed for adoption were placed with non-Indian families.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3"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Purpose of ICWA</a:t>
            </a:r>
            <a:endParaRPr lang="en-US" sz="3000" b="1" dirty="0">
              <a:solidFill>
                <a:schemeClr val="accent1">
                  <a:lumMod val="75000"/>
                </a:schemeClr>
              </a:solidFill>
            </a:endParaRPr>
          </a:p>
        </p:txBody>
      </p:sp>
      <p:sp>
        <p:nvSpPr>
          <p:cNvPr id="12" name="Subtitle 11"/>
          <p:cNvSpPr>
            <a:spLocks noGrp="1"/>
          </p:cNvSpPr>
          <p:nvPr>
            <p:ph type="subTitle" idx="1"/>
          </p:nvPr>
        </p:nvSpPr>
        <p:spPr>
          <a:xfrm>
            <a:off x="1371600" y="1752600"/>
            <a:ext cx="6400800" cy="4572000"/>
          </a:xfrm>
        </p:spPr>
        <p:txBody>
          <a:bodyPr>
            <a:normAutofit/>
          </a:bodyPr>
          <a:lstStyle/>
          <a:p>
            <a:pPr algn="l"/>
            <a:endParaRPr lang="en-US" sz="1900" dirty="0" smtClean="0"/>
          </a:p>
          <a:p>
            <a:pPr algn="l"/>
            <a:r>
              <a:rPr lang="en-US" sz="2200" dirty="0" smtClean="0"/>
              <a:t>“The Congress hereby declares that it is the policy of this Nation to protect the best interest of Indian children and to </a:t>
            </a:r>
            <a:r>
              <a:rPr lang="en-US" sz="2200" u="sng" dirty="0" smtClean="0"/>
              <a:t>promote the stability and security of Indian tribes </a:t>
            </a:r>
            <a:r>
              <a:rPr lang="en-US" sz="2200" b="1" dirty="0" smtClean="0"/>
              <a:t> </a:t>
            </a:r>
            <a:r>
              <a:rPr lang="en-US" sz="2200" dirty="0" smtClean="0"/>
              <a:t>and families by the establishment of minimum federal standards for the removal of Indian children from their families and the placement of such children in foster or adoptive homes which will reflect the </a:t>
            </a:r>
            <a:r>
              <a:rPr lang="en-US" sz="2200" u="sng" dirty="0" smtClean="0"/>
              <a:t>unique values of Indian culture</a:t>
            </a:r>
            <a:r>
              <a:rPr lang="en-US" sz="2200" dirty="0" smtClean="0"/>
              <a:t>, and by providing for assistance to Indian tribes in the operation of child and family programs.”  (emphasis supplied). </a:t>
            </a:r>
          </a:p>
          <a:p>
            <a:pPr algn="l"/>
            <a:endParaRPr lang="en-US" sz="22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3"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Some Things to Keep in Mind:</a:t>
            </a:r>
            <a:endParaRPr lang="en-US" sz="3000" b="1" dirty="0">
              <a:solidFill>
                <a:schemeClr val="accent1">
                  <a:lumMod val="75000"/>
                </a:schemeClr>
              </a:solidFill>
            </a:endParaRPr>
          </a:p>
        </p:txBody>
      </p:sp>
      <p:sp>
        <p:nvSpPr>
          <p:cNvPr id="12" name="Subtitle 11"/>
          <p:cNvSpPr>
            <a:spLocks noGrp="1"/>
          </p:cNvSpPr>
          <p:nvPr>
            <p:ph type="subTitle" idx="1"/>
          </p:nvPr>
        </p:nvSpPr>
        <p:spPr>
          <a:xfrm>
            <a:off x="1143000" y="1752600"/>
            <a:ext cx="7467600" cy="3886200"/>
          </a:xfrm>
        </p:spPr>
        <p:txBody>
          <a:bodyPr>
            <a:normAutofit fontScale="92500" lnSpcReduction="20000"/>
          </a:bodyPr>
          <a:lstStyle/>
          <a:p>
            <a:pPr algn="l">
              <a:buFont typeface="Arial" pitchFamily="34" charset="0"/>
              <a:buChar char="•"/>
            </a:pPr>
            <a:r>
              <a:rPr lang="en-US" sz="2500" b="1" dirty="0" smtClean="0">
                <a:solidFill>
                  <a:srgbClr val="FF9900"/>
                </a:solidFill>
              </a:rPr>
              <a:t>Many states have codified ICWA provisions </a:t>
            </a:r>
          </a:p>
          <a:p>
            <a:pPr lvl="2" algn="l">
              <a:buFont typeface="Arial" pitchFamily="34" charset="0"/>
              <a:buChar char="•"/>
            </a:pPr>
            <a:r>
              <a:rPr lang="en-US" sz="2500" dirty="0" smtClean="0"/>
              <a:t>Minnesota Indian Family Preservation Act, </a:t>
            </a:r>
          </a:p>
          <a:p>
            <a:pPr lvl="2" algn="l"/>
            <a:r>
              <a:rPr lang="en-US" sz="2500" dirty="0" smtClean="0"/>
              <a:t>  adopted 1985</a:t>
            </a:r>
          </a:p>
          <a:p>
            <a:pPr lvl="1" algn="l"/>
            <a:endParaRPr lang="en-US" sz="2500" dirty="0" smtClean="0"/>
          </a:p>
          <a:p>
            <a:pPr algn="l">
              <a:buFont typeface="Arial" pitchFamily="34" charset="0"/>
              <a:buChar char="•"/>
            </a:pPr>
            <a:r>
              <a:rPr lang="en-US" sz="2500" dirty="0" smtClean="0"/>
              <a:t>Courts must apply the state or federal standard, </a:t>
            </a:r>
            <a:r>
              <a:rPr lang="en-US" sz="2500" u="sng" dirty="0" smtClean="0"/>
              <a:t>whichever has a higher standard of protection</a:t>
            </a:r>
            <a:r>
              <a:rPr lang="en-US" sz="2500" dirty="0" smtClean="0"/>
              <a:t> of the rights of a parent or Indian Custodian.  25 U.S.C. § 1921</a:t>
            </a:r>
          </a:p>
          <a:p>
            <a:pPr algn="l"/>
            <a:endParaRPr lang="en-US" sz="2500" dirty="0" smtClean="0"/>
          </a:p>
          <a:p>
            <a:pPr algn="l">
              <a:buFont typeface="Arial" pitchFamily="34" charset="0"/>
              <a:buChar char="•"/>
            </a:pPr>
            <a:r>
              <a:rPr lang="en-US" sz="2500" dirty="0" smtClean="0"/>
              <a:t>Full faith &amp; credit must be given to public acts, records &amp; judicial proceedings of an Indian Tribe applicable to child custody proceedings.  25 U.S.C. § 1911 (d)</a:t>
            </a:r>
          </a:p>
          <a:p>
            <a:pPr algn="l">
              <a:buFont typeface="Arial" pitchFamily="34" charset="0"/>
              <a:buChar char="•"/>
            </a:pPr>
            <a:endParaRPr lang="en-US" sz="19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3" cstate="print"/>
          <a:stretch>
            <a:fillRect/>
          </a:stretch>
        </p:blipFill>
        <p:spPr>
          <a:xfrm>
            <a:off x="0" y="-7620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When does ICWA Apply?</a:t>
            </a:r>
            <a:r>
              <a:rPr lang="en-US" sz="3000" u="sng" dirty="0" smtClean="0"/>
              <a:t> </a:t>
            </a:r>
            <a:endParaRPr lang="en-US" sz="3000" u="sng" dirty="0"/>
          </a:p>
        </p:txBody>
      </p:sp>
      <p:sp>
        <p:nvSpPr>
          <p:cNvPr id="12" name="Subtitle 11"/>
          <p:cNvSpPr>
            <a:spLocks noGrp="1"/>
          </p:cNvSpPr>
          <p:nvPr>
            <p:ph type="subTitle" idx="1"/>
          </p:nvPr>
        </p:nvSpPr>
        <p:spPr>
          <a:xfrm>
            <a:off x="838200" y="1752600"/>
            <a:ext cx="6934200" cy="4038600"/>
          </a:xfrm>
        </p:spPr>
        <p:txBody>
          <a:bodyPr>
            <a:normAutofit lnSpcReduction="10000"/>
          </a:bodyPr>
          <a:lstStyle/>
          <a:p>
            <a:pPr marL="457200" indent="-457200" algn="l">
              <a:buAutoNum type="arabicParenBoth"/>
            </a:pPr>
            <a:r>
              <a:rPr lang="en-US" sz="2500" b="1" dirty="0" smtClean="0"/>
              <a:t>“Indian Child” </a:t>
            </a:r>
          </a:p>
          <a:p>
            <a:pPr marL="457200" indent="-457200" algn="l"/>
            <a:endParaRPr lang="en-US" sz="2500" b="1" dirty="0" smtClean="0"/>
          </a:p>
          <a:p>
            <a:pPr marL="457200" indent="-457200" algn="l"/>
            <a:r>
              <a:rPr lang="en-US" sz="2500" b="1" dirty="0" smtClean="0"/>
              <a:t>(2)	“Child Custody Proceeding” </a:t>
            </a:r>
          </a:p>
          <a:p>
            <a:pPr marL="457200" indent="-457200" algn="l"/>
            <a:endParaRPr lang="en-US" sz="2500" b="1" dirty="0" smtClean="0"/>
          </a:p>
          <a:p>
            <a:pPr marL="457200" indent="-457200" algn="l">
              <a:buAutoNum type="arabicParenBoth" startAt="3"/>
            </a:pPr>
            <a:r>
              <a:rPr lang="en-US" sz="2500" b="1" dirty="0" smtClean="0"/>
              <a:t>Child Removed from a “Parent” or “Indian Custodian” </a:t>
            </a:r>
          </a:p>
          <a:p>
            <a:pPr marL="457200" indent="-457200" algn="l">
              <a:buAutoNum type="arabicParenBoth" startAt="3"/>
            </a:pPr>
            <a:endParaRPr lang="en-US" sz="2500" dirty="0" smtClean="0"/>
          </a:p>
          <a:p>
            <a:pPr marL="457200" indent="-457200" algn="l"/>
            <a:r>
              <a:rPr lang="en-US" sz="2500" dirty="0" smtClean="0"/>
              <a:t>If all three criteria exist, application of both ICWA and MIFPA is </a:t>
            </a:r>
            <a:r>
              <a:rPr lang="en-US" sz="2500" u="sng" dirty="0" smtClean="0"/>
              <a:t>mandatory</a:t>
            </a:r>
            <a:r>
              <a:rPr lang="en-US" sz="2500" dirty="0" smtClean="0"/>
              <a:t>.  25 U.S.C. § 1903 (4); Minn. Stat. § 257.351, </a:t>
            </a:r>
            <a:r>
              <a:rPr lang="en-US" sz="2500" dirty="0" err="1" smtClean="0"/>
              <a:t>subd</a:t>
            </a:r>
            <a:r>
              <a:rPr lang="en-US" sz="2500" dirty="0" smtClean="0"/>
              <a:t>. 6</a:t>
            </a:r>
          </a:p>
        </p:txBody>
      </p:sp>
      <p:pic>
        <p:nvPicPr>
          <p:cNvPr id="7" name="Picture 6" descr="DreamsonLINES.jpg"/>
          <p:cNvPicPr>
            <a:picLocks noChangeAspect="1"/>
          </p:cNvPicPr>
          <p:nvPr/>
        </p:nvPicPr>
        <p:blipFill>
          <a:blip r:embed="rId4" cstate="print"/>
          <a:stretch>
            <a:fillRect/>
          </a:stretch>
        </p:blipFill>
        <p:spPr>
          <a:xfrm>
            <a:off x="5791200" y="1524000"/>
            <a:ext cx="2515526"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“Indian Child”</a:t>
            </a:r>
            <a:endParaRPr lang="en-US" sz="3000" b="1" dirty="0">
              <a:solidFill>
                <a:schemeClr val="accent1">
                  <a:lumMod val="75000"/>
                </a:schemeClr>
              </a:solidFill>
            </a:endParaRPr>
          </a:p>
        </p:txBody>
      </p:sp>
      <p:sp>
        <p:nvSpPr>
          <p:cNvPr id="12" name="Subtitle 11"/>
          <p:cNvSpPr>
            <a:spLocks noGrp="1"/>
          </p:cNvSpPr>
          <p:nvPr>
            <p:ph type="subTitle" idx="1"/>
          </p:nvPr>
        </p:nvSpPr>
        <p:spPr>
          <a:xfrm>
            <a:off x="685800" y="1752600"/>
            <a:ext cx="7086600" cy="4572000"/>
          </a:xfrm>
        </p:spPr>
        <p:txBody>
          <a:bodyPr>
            <a:normAutofit fontScale="92500" lnSpcReduction="10000"/>
          </a:bodyPr>
          <a:lstStyle/>
          <a:p>
            <a:pPr algn="l"/>
            <a:r>
              <a:rPr lang="en-US" sz="2500" b="1" dirty="0" smtClean="0">
                <a:solidFill>
                  <a:schemeClr val="tx1"/>
                </a:solidFill>
              </a:rPr>
              <a:t>Unmarried</a:t>
            </a:r>
          </a:p>
          <a:p>
            <a:pPr algn="l"/>
            <a:r>
              <a:rPr lang="en-US" sz="2500" b="1" dirty="0" smtClean="0">
                <a:solidFill>
                  <a:schemeClr val="tx1"/>
                </a:solidFill>
              </a:rPr>
              <a:t>Under the age of 18</a:t>
            </a:r>
          </a:p>
          <a:p>
            <a:pPr algn="l"/>
            <a:r>
              <a:rPr lang="en-US" sz="2500" dirty="0" smtClean="0"/>
              <a:t>Either: 	</a:t>
            </a:r>
          </a:p>
          <a:p>
            <a:pPr algn="l"/>
            <a:r>
              <a:rPr lang="en-US" sz="2500" dirty="0" smtClean="0"/>
              <a:t>	</a:t>
            </a:r>
            <a:r>
              <a:rPr lang="en-US" sz="2500" b="1" dirty="0" smtClean="0">
                <a:solidFill>
                  <a:schemeClr val="tx1"/>
                </a:solidFill>
              </a:rPr>
              <a:t>A</a:t>
            </a:r>
            <a:r>
              <a:rPr lang="en-US" sz="2400" b="1" dirty="0" smtClean="0">
                <a:solidFill>
                  <a:schemeClr val="tx1"/>
                </a:solidFill>
              </a:rPr>
              <a:t> Member of a recognized tribe OR</a:t>
            </a:r>
          </a:p>
          <a:p>
            <a:pPr algn="l"/>
            <a:r>
              <a:rPr lang="en-US" sz="2400" b="1" dirty="0" smtClean="0">
                <a:solidFill>
                  <a:schemeClr val="tx1"/>
                </a:solidFill>
              </a:rPr>
              <a:t>	Eligible for enrollment in a recognized tribe</a:t>
            </a:r>
          </a:p>
          <a:p>
            <a:pPr lvl="4" algn="l">
              <a:buFont typeface="Arial" pitchFamily="34" charset="0"/>
              <a:buChar char="•"/>
            </a:pPr>
            <a:r>
              <a:rPr lang="en-US" sz="2400" dirty="0" smtClean="0"/>
              <a:t>Note: The Federal law requires that an eligible child also be the biological child of a member. 25 U.S.C. § 1903(4)</a:t>
            </a:r>
          </a:p>
          <a:p>
            <a:pPr lvl="4" algn="l">
              <a:buFont typeface="Arial" pitchFamily="34" charset="0"/>
              <a:buChar char="•"/>
            </a:pPr>
            <a:r>
              <a:rPr lang="en-US" sz="2400" dirty="0" smtClean="0"/>
              <a:t>Tribe determines eligibility for membership and determination is binding on state and federal governments</a:t>
            </a:r>
          </a:p>
          <a:p>
            <a:pPr lvl="4" algn="l">
              <a:buFont typeface="Arial" pitchFamily="34" charset="0"/>
              <a:buChar char="•"/>
            </a:pPr>
            <a:r>
              <a:rPr lang="en-US" sz="2400" dirty="0" smtClean="0"/>
              <a:t>ICWA applies </a:t>
            </a:r>
            <a:r>
              <a:rPr lang="en-US" sz="2400" u="sng" dirty="0" smtClean="0"/>
              <a:t>even if the Tribe is wrong</a:t>
            </a:r>
            <a:endParaRPr 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pic>
        <p:nvPicPr>
          <p:cNvPr id="2050" name="Picture 2" descr="C:\Users\mchambers\Desktop\STOCK\chubby indian baby.jpg"/>
          <p:cNvPicPr>
            <a:picLocks noChangeAspect="1" noChangeArrowheads="1"/>
          </p:cNvPicPr>
          <p:nvPr/>
        </p:nvPicPr>
        <p:blipFill>
          <a:blip r:embed="rId3" cstate="print"/>
          <a:srcRect/>
          <a:stretch>
            <a:fillRect/>
          </a:stretch>
        </p:blipFill>
        <p:spPr bwMode="auto">
          <a:xfrm>
            <a:off x="5867400" y="1143000"/>
            <a:ext cx="3016781" cy="4201283"/>
          </a:xfrm>
          <a:prstGeom prst="rect">
            <a:avLst/>
          </a:prstGeom>
          <a:ln>
            <a:noFill/>
          </a:ln>
          <a:effectLst>
            <a:outerShdw blurRad="292100" dist="139700" dir="2700000" algn="tl" rotWithShape="0">
              <a:srgbClr val="333333">
                <a:alpha val="65000"/>
              </a:srgbClr>
            </a:outerShdw>
          </a:effectLst>
        </p:spPr>
      </p:pic>
      <p:sp>
        <p:nvSpPr>
          <p:cNvPr id="11" name="Title 10"/>
          <p:cNvSpPr>
            <a:spLocks noGrp="1"/>
          </p:cNvSpPr>
          <p:nvPr>
            <p:ph type="ctrTitle"/>
          </p:nvPr>
        </p:nvSpPr>
        <p:spPr>
          <a:xfrm>
            <a:off x="609600" y="1066801"/>
            <a:ext cx="7848600" cy="685799"/>
          </a:xfrm>
        </p:spPr>
        <p:txBody>
          <a:bodyPr>
            <a:normAutofit/>
          </a:bodyPr>
          <a:lstStyle/>
          <a:p>
            <a:pPr algn="l"/>
            <a:r>
              <a:rPr lang="en-US" sz="3000" b="1" dirty="0" smtClean="0">
                <a:solidFill>
                  <a:schemeClr val="accent1">
                    <a:lumMod val="75000"/>
                  </a:schemeClr>
                </a:solidFill>
              </a:rPr>
              <a:t>“Child Custody Proceedings”</a:t>
            </a:r>
            <a:endParaRPr lang="en-US" sz="3000" b="1" dirty="0">
              <a:solidFill>
                <a:schemeClr val="accent1">
                  <a:lumMod val="75000"/>
                </a:schemeClr>
              </a:solidFill>
            </a:endParaRPr>
          </a:p>
        </p:txBody>
      </p:sp>
      <p:sp>
        <p:nvSpPr>
          <p:cNvPr id="12" name="Subtitle 11"/>
          <p:cNvSpPr>
            <a:spLocks noGrp="1"/>
          </p:cNvSpPr>
          <p:nvPr>
            <p:ph type="subTitle" idx="1"/>
          </p:nvPr>
        </p:nvSpPr>
        <p:spPr>
          <a:xfrm>
            <a:off x="609600" y="1600200"/>
            <a:ext cx="7162800" cy="4724400"/>
          </a:xfrm>
        </p:spPr>
        <p:txBody>
          <a:bodyPr>
            <a:normAutofit/>
          </a:bodyPr>
          <a:lstStyle/>
          <a:p>
            <a:pPr algn="l"/>
            <a:r>
              <a:rPr lang="en-US" sz="2000" b="1" dirty="0" smtClean="0">
                <a:solidFill>
                  <a:srgbClr val="FF9900"/>
                </a:solidFill>
              </a:rPr>
              <a:t>Involuntary proceedings in State Court </a:t>
            </a:r>
          </a:p>
          <a:p>
            <a:pPr algn="l"/>
            <a:r>
              <a:rPr lang="en-US" sz="2000" b="1" dirty="0" smtClean="0">
                <a:solidFill>
                  <a:srgbClr val="FF9900"/>
                </a:solidFill>
              </a:rPr>
              <a:t>Types of Cases Governed by both ICWA &amp; MIFPA: </a:t>
            </a:r>
          </a:p>
          <a:p>
            <a:pPr lvl="2" algn="l">
              <a:buFont typeface="Arial" pitchFamily="34" charset="0"/>
              <a:buChar char="•"/>
            </a:pPr>
            <a:r>
              <a:rPr lang="en-US" sz="2000" dirty="0" smtClean="0"/>
              <a:t>CHIPS</a:t>
            </a:r>
          </a:p>
          <a:p>
            <a:pPr lvl="2" algn="l">
              <a:buFont typeface="Arial" pitchFamily="34" charset="0"/>
              <a:buChar char="•"/>
            </a:pPr>
            <a:r>
              <a:rPr lang="en-US" sz="2000" dirty="0" smtClean="0"/>
              <a:t>TPR</a:t>
            </a:r>
          </a:p>
          <a:p>
            <a:pPr lvl="2" algn="l">
              <a:buFont typeface="Arial" pitchFamily="34" charset="0"/>
              <a:buChar char="•"/>
            </a:pPr>
            <a:r>
              <a:rPr lang="en-US" sz="2000" dirty="0" smtClean="0"/>
              <a:t>Voluntary Placements</a:t>
            </a:r>
          </a:p>
          <a:p>
            <a:pPr lvl="2" algn="l">
              <a:buFont typeface="Arial" pitchFamily="34" charset="0"/>
              <a:buChar char="•"/>
            </a:pPr>
            <a:r>
              <a:rPr lang="en-US" sz="2000" dirty="0" smtClean="0"/>
              <a:t>Adoptions</a:t>
            </a:r>
          </a:p>
          <a:p>
            <a:pPr lvl="2" algn="l">
              <a:buFont typeface="Arial" pitchFamily="34" charset="0"/>
              <a:buChar char="•"/>
            </a:pPr>
            <a:r>
              <a:rPr lang="en-US" sz="2000" dirty="0" smtClean="0"/>
              <a:t>Status Offenses</a:t>
            </a:r>
          </a:p>
          <a:p>
            <a:pPr lvl="2" algn="l">
              <a:buFont typeface="Arial" pitchFamily="34" charset="0"/>
              <a:buChar char="•"/>
            </a:pPr>
            <a:r>
              <a:rPr lang="en-US" sz="2000" dirty="0" smtClean="0"/>
              <a:t>Guardianships</a:t>
            </a:r>
          </a:p>
          <a:p>
            <a:pPr lvl="2" algn="l">
              <a:buFont typeface="Arial" pitchFamily="34" charset="0"/>
              <a:buChar char="•"/>
            </a:pPr>
            <a:r>
              <a:rPr lang="en-US" sz="2000" dirty="0" smtClean="0"/>
              <a:t>Third Party Custody Cases</a:t>
            </a:r>
          </a:p>
          <a:p>
            <a:pPr lvl="2" algn="l">
              <a:buFont typeface="Arial" pitchFamily="34" charset="0"/>
              <a:buChar char="•"/>
            </a:pPr>
            <a:r>
              <a:rPr lang="en-US" sz="2000" dirty="0" smtClean="0"/>
              <a:t>Delinquency Cases (if placement based on parent’s unfitness or child’s needs) </a:t>
            </a:r>
          </a:p>
          <a:p>
            <a:pPr lvl="2" algn="l">
              <a:buFont typeface="Arial" pitchFamily="34" charset="0"/>
              <a:buChar char="•"/>
            </a:pPr>
            <a:r>
              <a:rPr lang="en-US" sz="2000" dirty="0" smtClean="0"/>
              <a:t>Some other cases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NK.GOSS.PPT333.jpg"/>
          <p:cNvPicPr>
            <a:picLocks noGrp="1" noChangeAspect="1"/>
          </p:cNvPicPr>
          <p:nvPr>
            <p:ph sz="half" idx="4294967295"/>
          </p:nvPr>
        </p:nvPicPr>
        <p:blipFill>
          <a:blip r:embed="rId2" cstate="print"/>
          <a:stretch>
            <a:fillRect/>
          </a:stretch>
        </p:blipFill>
        <p:spPr>
          <a:xfrm>
            <a:off x="0" y="0"/>
            <a:ext cx="9144000" cy="6857999"/>
          </a:xfrm>
        </p:spPr>
      </p:pic>
      <p:sp>
        <p:nvSpPr>
          <p:cNvPr id="11" name="Title 10"/>
          <p:cNvSpPr>
            <a:spLocks noGrp="1"/>
          </p:cNvSpPr>
          <p:nvPr>
            <p:ph type="ctrTitle"/>
          </p:nvPr>
        </p:nvSpPr>
        <p:spPr>
          <a:xfrm>
            <a:off x="685800" y="1066801"/>
            <a:ext cx="7772400" cy="685799"/>
          </a:xfrm>
        </p:spPr>
        <p:txBody>
          <a:bodyPr>
            <a:normAutofit/>
          </a:bodyPr>
          <a:lstStyle/>
          <a:p>
            <a:pPr algn="l"/>
            <a:r>
              <a:rPr lang="en-US" sz="3000" b="1" dirty="0" smtClean="0">
                <a:solidFill>
                  <a:schemeClr val="accent1">
                    <a:lumMod val="75000"/>
                  </a:schemeClr>
                </a:solidFill>
              </a:rPr>
              <a:t>“Parent” or “Indian Custodian”</a:t>
            </a:r>
            <a:endParaRPr lang="en-US" sz="3000" b="1" dirty="0">
              <a:solidFill>
                <a:schemeClr val="accent1">
                  <a:lumMod val="75000"/>
                </a:schemeClr>
              </a:solidFill>
            </a:endParaRPr>
          </a:p>
        </p:txBody>
      </p:sp>
      <p:sp>
        <p:nvSpPr>
          <p:cNvPr id="12" name="Subtitle 11"/>
          <p:cNvSpPr>
            <a:spLocks noGrp="1"/>
          </p:cNvSpPr>
          <p:nvPr>
            <p:ph type="subTitle" idx="1"/>
          </p:nvPr>
        </p:nvSpPr>
        <p:spPr>
          <a:xfrm>
            <a:off x="1371600" y="1752600"/>
            <a:ext cx="6400800" cy="4572000"/>
          </a:xfrm>
        </p:spPr>
        <p:txBody>
          <a:bodyPr>
            <a:normAutofit/>
          </a:bodyPr>
          <a:lstStyle/>
          <a:p>
            <a:pPr algn="l"/>
            <a:r>
              <a:rPr lang="en-US" sz="2000" b="1" dirty="0" smtClean="0">
                <a:solidFill>
                  <a:srgbClr val="FF9900"/>
                </a:solidFill>
              </a:rPr>
              <a:t>Parent: </a:t>
            </a:r>
            <a:r>
              <a:rPr lang="en-US" sz="2000" dirty="0" smtClean="0"/>
              <a:t>	</a:t>
            </a:r>
          </a:p>
          <a:p>
            <a:pPr algn="l"/>
            <a:r>
              <a:rPr lang="en-US" sz="2000" dirty="0" smtClean="0"/>
              <a:t>biological parent, or an Indian person who has adopted an Indian child under state law or tribal law or custom. </a:t>
            </a:r>
          </a:p>
          <a:p>
            <a:pPr algn="l"/>
            <a:endParaRPr lang="en-US" sz="2000" dirty="0" smtClean="0"/>
          </a:p>
          <a:p>
            <a:pPr algn="l"/>
            <a:r>
              <a:rPr lang="en-US" sz="2000" b="1" dirty="0" smtClean="0">
                <a:solidFill>
                  <a:srgbClr val="FF9900"/>
                </a:solidFill>
              </a:rPr>
              <a:t>Indian Custodian</a:t>
            </a:r>
            <a:r>
              <a:rPr lang="en-US" sz="2000" dirty="0" smtClean="0"/>
              <a:t>: </a:t>
            </a:r>
          </a:p>
          <a:p>
            <a:pPr algn="l"/>
            <a:r>
              <a:rPr lang="en-US" sz="2000" dirty="0" smtClean="0"/>
              <a:t>any Indian person who has legal custody under state law, tribal law or custom, or to whom temporary physical care, custody and control has been transferred by a parent of such child.  </a:t>
            </a:r>
          </a:p>
          <a:p>
            <a:pPr algn="l"/>
            <a:endParaRPr lang="en-US" sz="2000" dirty="0" smtClean="0"/>
          </a:p>
          <a:p>
            <a:pPr algn="l"/>
            <a:r>
              <a:rPr lang="en-US" sz="2000" dirty="0" smtClean="0"/>
              <a:t>25 U.S.C. § 1903 (6),(9)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930</Words>
  <Application>Microsoft Office PowerPoint</Application>
  <PresentationFormat>On-screen Show (4:3)</PresentationFormat>
  <Paragraphs>182</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The Indian Child Welfare Act  (and the Minnesota Indian family preservation act) </vt:lpstr>
      <vt:lpstr>History- Before ICWA </vt:lpstr>
      <vt:lpstr>Purpose of ICWA</vt:lpstr>
      <vt:lpstr>Some Things to Keep in Mind:</vt:lpstr>
      <vt:lpstr>When does ICWA Apply? </vt:lpstr>
      <vt:lpstr>“Indian Child”</vt:lpstr>
      <vt:lpstr>“Child Custody Proceedings”</vt:lpstr>
      <vt:lpstr>“Parent” or “Indian Custodian”</vt:lpstr>
      <vt:lpstr>ICWA Protections</vt:lpstr>
      <vt:lpstr>Jurisdiction </vt:lpstr>
      <vt:lpstr>Transfer of Actions to Tribal Court</vt:lpstr>
      <vt:lpstr>Notice Requirements</vt:lpstr>
      <vt:lpstr>Notice Requirements-Contents of Notice</vt:lpstr>
      <vt:lpstr>Right of Tribe to Intervene</vt:lpstr>
      <vt:lpstr>GAL Provisions (MIFPA only)</vt:lpstr>
      <vt:lpstr>Right to Counsel </vt:lpstr>
      <vt:lpstr>QEWs</vt:lpstr>
      <vt:lpstr>QEW &amp; Burdens of Proof </vt:lpstr>
      <vt:lpstr>Active Efforts</vt:lpstr>
      <vt:lpstr>Voluntary TPRs &amp; Voluntary  Foster Care Placements</vt:lpstr>
      <vt:lpstr>Placement Preferences </vt:lpstr>
      <vt:lpstr>Placement Preferences – Default Provisions</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Jessica Passaro</cp:lastModifiedBy>
  <cp:revision>1</cp:revision>
  <dcterms:modified xsi:type="dcterms:W3CDTF">2011-06-27T14:59:33Z</dcterms:modified>
</cp:coreProperties>
</file>